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4"/>
  </p:notesMasterIdLst>
  <p:sldIdLst>
    <p:sldId id="257" r:id="rId2"/>
    <p:sldId id="279"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4"/>
    <p:restoredTop sz="65055"/>
  </p:normalViewPr>
  <p:slideViewPr>
    <p:cSldViewPr snapToGrid="0" snapToObjects="1">
      <p:cViewPr>
        <p:scale>
          <a:sx n="111" d="100"/>
          <a:sy n="111" d="100"/>
        </p:scale>
        <p:origin x="696"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jhull/Documents/Data%20and%20Metrics/IPEDS%20Data/IPEDS%20Conferrals%202011-2014.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jhull/Desktop/math%20pathways%20presentations/STEM%20DEGREES%20&amp;%20AWARDS%20worksheet.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jhull/Documents/College%20Completion/Strategies/Math%20Pathways/mathpathways%20scratchpad.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Sheet3!$A$31</c:f>
          <c:strCache>
            <c:ptCount val="1"/>
            <c:pt idx="0">
              <c:v>USG Degree Bachelor's and Below Production _x000d_2008-2016 and Trend to 2025</c:v>
            </c:pt>
          </c:strCache>
        </c:strRef>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a:ea typeface="+mn-ea"/>
              <a:cs typeface="Arial"/>
            </a:defRPr>
          </a:pPr>
          <a:endParaRPr lang="en-US"/>
        </a:p>
      </c:txPr>
    </c:title>
    <c:autoTitleDeleted val="0"/>
    <c:plotArea>
      <c:layout/>
      <c:lineChart>
        <c:grouping val="standard"/>
        <c:varyColors val="0"/>
        <c:ser>
          <c:idx val="0"/>
          <c:order val="0"/>
          <c:tx>
            <c:strRef>
              <c:f>Sheet3!$D$32</c:f>
              <c:strCache>
                <c:ptCount val="1"/>
                <c:pt idx="0">
                  <c:v>Actual+Trend</c:v>
                </c:pt>
              </c:strCache>
            </c:strRef>
          </c:tx>
          <c:spPr>
            <a:ln w="31750" cap="rnd" cmpd="sng" algn="ctr">
              <a:solidFill>
                <a:schemeClr val="accent2"/>
              </a:solidFill>
              <a:prstDash val="solid"/>
              <a:round/>
            </a:ln>
            <a:effectLst/>
          </c:spPr>
          <c:marker>
            <c:symbol val="none"/>
          </c:marker>
          <c:cat>
            <c:numRef>
              <c:f>Sheet3!$A$33:$A$50</c:f>
              <c:numCache>
                <c:formatCode>General</c:formatCode>
                <c:ptCount val="18"/>
                <c:pt idx="0">
                  <c:v>2008.0</c:v>
                </c:pt>
                <c:pt idx="1">
                  <c:v>2009.0</c:v>
                </c:pt>
                <c:pt idx="2" formatCode="0">
                  <c:v>2010.0</c:v>
                </c:pt>
                <c:pt idx="3">
                  <c:v>2011.0</c:v>
                </c:pt>
                <c:pt idx="4">
                  <c:v>2012.0</c:v>
                </c:pt>
                <c:pt idx="5">
                  <c:v>2013.0</c:v>
                </c:pt>
                <c:pt idx="6">
                  <c:v>2014.0</c:v>
                </c:pt>
                <c:pt idx="7">
                  <c:v>2015.0</c:v>
                </c:pt>
                <c:pt idx="8">
                  <c:v>2016.0</c:v>
                </c:pt>
                <c:pt idx="9">
                  <c:v>2017.0</c:v>
                </c:pt>
                <c:pt idx="10">
                  <c:v>2018.0</c:v>
                </c:pt>
                <c:pt idx="11">
                  <c:v>2019.0</c:v>
                </c:pt>
                <c:pt idx="12">
                  <c:v>2020.0</c:v>
                </c:pt>
                <c:pt idx="13">
                  <c:v>2021.0</c:v>
                </c:pt>
                <c:pt idx="14">
                  <c:v>2022.0</c:v>
                </c:pt>
                <c:pt idx="15">
                  <c:v>2023.0</c:v>
                </c:pt>
                <c:pt idx="16">
                  <c:v>2024.0</c:v>
                </c:pt>
                <c:pt idx="17">
                  <c:v>2025.0</c:v>
                </c:pt>
              </c:numCache>
            </c:numRef>
          </c:cat>
          <c:val>
            <c:numRef>
              <c:f>Sheet3!$D$33:$D$50</c:f>
              <c:numCache>
                <c:formatCode>General</c:formatCode>
                <c:ptCount val="18"/>
                <c:pt idx="0">
                  <c:v>35108.0</c:v>
                </c:pt>
                <c:pt idx="1">
                  <c:v>35271.0</c:v>
                </c:pt>
                <c:pt idx="2">
                  <c:v>39121.0</c:v>
                </c:pt>
                <c:pt idx="3">
                  <c:v>41406.0</c:v>
                </c:pt>
                <c:pt idx="4">
                  <c:v>43130.0</c:v>
                </c:pt>
                <c:pt idx="5">
                  <c:v>43849.0</c:v>
                </c:pt>
                <c:pt idx="6">
                  <c:v>44886.0</c:v>
                </c:pt>
                <c:pt idx="7">
                  <c:v>46210.0</c:v>
                </c:pt>
                <c:pt idx="8">
                  <c:v>47681.0</c:v>
                </c:pt>
                <c:pt idx="9">
                  <c:v>48590.10000000056</c:v>
                </c:pt>
                <c:pt idx="10">
                  <c:v>49926.38000000035</c:v>
                </c:pt>
                <c:pt idx="11">
                  <c:v>51196.95400000037</c:v>
                </c:pt>
                <c:pt idx="12">
                  <c:v>52386.67320000054</c:v>
                </c:pt>
                <c:pt idx="13">
                  <c:v>53561.68156000087</c:v>
                </c:pt>
                <c:pt idx="14">
                  <c:v>54853.39464800106</c:v>
                </c:pt>
                <c:pt idx="15">
                  <c:v>56050.64373840159</c:v>
                </c:pt>
                <c:pt idx="16">
                  <c:v>57262.09970672191</c:v>
                </c:pt>
                <c:pt idx="17">
                  <c:v>58494.84312817827</c:v>
                </c:pt>
              </c:numCache>
            </c:numRef>
          </c:val>
          <c:smooth val="0"/>
        </c:ser>
        <c:ser>
          <c:idx val="1"/>
          <c:order val="1"/>
          <c:tx>
            <c:strRef>
              <c:f>Sheet3!$E$32</c:f>
              <c:strCache>
                <c:ptCount val="1"/>
                <c:pt idx="0">
                  <c:v>CCG Goal</c:v>
                </c:pt>
              </c:strCache>
            </c:strRef>
          </c:tx>
          <c:spPr>
            <a:ln w="31750" cap="rnd" cmpd="sng" algn="ctr">
              <a:solidFill>
                <a:schemeClr val="accent4"/>
              </a:solidFill>
              <a:prstDash val="solid"/>
              <a:round/>
            </a:ln>
            <a:effectLst/>
          </c:spPr>
          <c:marker>
            <c:symbol val="none"/>
          </c:marker>
          <c:cat>
            <c:numRef>
              <c:f>Sheet3!$A$33:$A$50</c:f>
              <c:numCache>
                <c:formatCode>General</c:formatCode>
                <c:ptCount val="18"/>
                <c:pt idx="0">
                  <c:v>2008.0</c:v>
                </c:pt>
                <c:pt idx="1">
                  <c:v>2009.0</c:v>
                </c:pt>
                <c:pt idx="2" formatCode="0">
                  <c:v>2010.0</c:v>
                </c:pt>
                <c:pt idx="3">
                  <c:v>2011.0</c:v>
                </c:pt>
                <c:pt idx="4">
                  <c:v>2012.0</c:v>
                </c:pt>
                <c:pt idx="5">
                  <c:v>2013.0</c:v>
                </c:pt>
                <c:pt idx="6">
                  <c:v>2014.0</c:v>
                </c:pt>
                <c:pt idx="7">
                  <c:v>2015.0</c:v>
                </c:pt>
                <c:pt idx="8">
                  <c:v>2016.0</c:v>
                </c:pt>
                <c:pt idx="9">
                  <c:v>2017.0</c:v>
                </c:pt>
                <c:pt idx="10">
                  <c:v>2018.0</c:v>
                </c:pt>
                <c:pt idx="11">
                  <c:v>2019.0</c:v>
                </c:pt>
                <c:pt idx="12">
                  <c:v>2020.0</c:v>
                </c:pt>
                <c:pt idx="13">
                  <c:v>2021.0</c:v>
                </c:pt>
                <c:pt idx="14">
                  <c:v>2022.0</c:v>
                </c:pt>
                <c:pt idx="15">
                  <c:v>2023.0</c:v>
                </c:pt>
                <c:pt idx="16">
                  <c:v>2024.0</c:v>
                </c:pt>
                <c:pt idx="17">
                  <c:v>2025.0</c:v>
                </c:pt>
              </c:numCache>
            </c:numRef>
          </c:cat>
          <c:val>
            <c:numRef>
              <c:f>Sheet3!$E$33:$E$50</c:f>
              <c:numCache>
                <c:formatCode>0</c:formatCode>
                <c:ptCount val="18"/>
                <c:pt idx="0" formatCode="General">
                  <c:v>35108.0</c:v>
                </c:pt>
                <c:pt idx="1">
                  <c:v>36018.27198599999</c:v>
                </c:pt>
                <c:pt idx="2" formatCode="_(* #,##0_);_(* \(#,##0\);_(* &quot;-&quot;??_);_(@_)">
                  <c:v>36952.47866359988</c:v>
                </c:pt>
                <c:pt idx="3" formatCode="_(* #,##0_);_(* \(#,##0\);_(* &quot;-&quot;??_);_(@_)">
                  <c:v>37911.24937158058</c:v>
                </c:pt>
                <c:pt idx="4" formatCode="_(* #,##0_);_(* \(#,##0\);_(* &quot;-&quot;??_);_(@_)">
                  <c:v>38895.22999655692</c:v>
                </c:pt>
                <c:pt idx="5" formatCode="_(* #,##0_);_(* \(#,##0\);_(* &quot;-&quot;??_);_(@_)">
                  <c:v>39905.08340808639</c:v>
                </c:pt>
                <c:pt idx="6" formatCode="_(* #,##0_);_(* \(#,##0\);_(* &quot;-&quot;??_);_(@_)">
                  <c:v>40941.48990521861</c:v>
                </c:pt>
                <c:pt idx="7" formatCode="_(* #,##0_);_(* \(#,##0\);_(* &quot;-&quot;??_);_(@_)">
                  <c:v>42005.14767478643</c:v>
                </c:pt>
                <c:pt idx="8" formatCode="_(* #,##0_);_(* \(#,##0\);_(* &quot;-&quot;??_);_(@_)">
                  <c:v>43096.77326174721</c:v>
                </c:pt>
                <c:pt idx="9" formatCode="_(* #,##0_);_(* \(#,##0\);_(* &quot;-&quot;??_);_(@_)">
                  <c:v>44217.10205189165</c:v>
                </c:pt>
                <c:pt idx="10" formatCode="_(* #,##0_);_(* \(#,##0\);_(* &quot;-&quot;??_);_(@_)">
                  <c:v>45366.8887672441</c:v>
                </c:pt>
                <c:pt idx="11" formatCode="_(* #,##0_);_(* \(#,##0\);_(* &quot;-&quot;??_);_(@_)">
                  <c:v>46546.90797449</c:v>
                </c:pt>
                <c:pt idx="12" formatCode="_(* #,##0_);_(* \(#,##0\);_(* &quot;-&quot;??_);_(@_)">
                  <c:v>47757.95460677125</c:v>
                </c:pt>
                <c:pt idx="13" formatCode="_(* #,##0_);_(* \(#,##0\);_(* &quot;-&quot;??_);_(@_)">
                  <c:v>49000.8444992017</c:v>
                </c:pt>
                <c:pt idx="14" formatCode="_(* #,##0_);_(* \(#,##0\);_(* &quot;-&quot;??_);_(@_)">
                  <c:v>50276.4149384637</c:v>
                </c:pt>
                <c:pt idx="15" formatCode="_(* #,##0_);_(* \(#,##0\);_(* &quot;-&quot;??_);_(@_)">
                  <c:v>51585.52522685567</c:v>
                </c:pt>
                <c:pt idx="16" formatCode="_(* #,##0_);_(* \(#,##0\);_(* &quot;-&quot;??_);_(@_)">
                  <c:v>52929.05726117062</c:v>
                </c:pt>
                <c:pt idx="17" formatCode="_(* #,##0_);_(* \(#,##0\);_(* &quot;-&quot;??_);_(@_)">
                  <c:v>54307.91612679583</c:v>
                </c:pt>
              </c:numCache>
            </c:numRef>
          </c:val>
          <c:smooth val="0"/>
        </c:ser>
        <c:ser>
          <c:idx val="2"/>
          <c:order val="2"/>
          <c:tx>
            <c:strRef>
              <c:f>Sheet3!$B$32</c:f>
              <c:strCache>
                <c:ptCount val="1"/>
                <c:pt idx="0">
                  <c:v>Projected</c:v>
                </c:pt>
              </c:strCache>
            </c:strRef>
          </c:tx>
          <c:spPr>
            <a:ln w="31750" cap="rnd" cmpd="sng" algn="ctr">
              <a:solidFill>
                <a:schemeClr val="accent6"/>
              </a:solidFill>
              <a:prstDash val="solid"/>
              <a:round/>
            </a:ln>
            <a:effectLst/>
          </c:spPr>
          <c:marker>
            <c:symbol val="none"/>
          </c:marker>
          <c:cat>
            <c:numRef>
              <c:f>Sheet3!$A$33:$A$50</c:f>
              <c:numCache>
                <c:formatCode>General</c:formatCode>
                <c:ptCount val="18"/>
                <c:pt idx="0">
                  <c:v>2008.0</c:v>
                </c:pt>
                <c:pt idx="1">
                  <c:v>2009.0</c:v>
                </c:pt>
                <c:pt idx="2" formatCode="0">
                  <c:v>2010.0</c:v>
                </c:pt>
                <c:pt idx="3">
                  <c:v>2011.0</c:v>
                </c:pt>
                <c:pt idx="4">
                  <c:v>2012.0</c:v>
                </c:pt>
                <c:pt idx="5">
                  <c:v>2013.0</c:v>
                </c:pt>
                <c:pt idx="6">
                  <c:v>2014.0</c:v>
                </c:pt>
                <c:pt idx="7">
                  <c:v>2015.0</c:v>
                </c:pt>
                <c:pt idx="8">
                  <c:v>2016.0</c:v>
                </c:pt>
                <c:pt idx="9">
                  <c:v>2017.0</c:v>
                </c:pt>
                <c:pt idx="10">
                  <c:v>2018.0</c:v>
                </c:pt>
                <c:pt idx="11">
                  <c:v>2019.0</c:v>
                </c:pt>
                <c:pt idx="12">
                  <c:v>2020.0</c:v>
                </c:pt>
                <c:pt idx="13">
                  <c:v>2021.0</c:v>
                </c:pt>
                <c:pt idx="14">
                  <c:v>2022.0</c:v>
                </c:pt>
                <c:pt idx="15">
                  <c:v>2023.0</c:v>
                </c:pt>
                <c:pt idx="16">
                  <c:v>2024.0</c:v>
                </c:pt>
                <c:pt idx="17">
                  <c:v>2025.0</c:v>
                </c:pt>
              </c:numCache>
            </c:numRef>
          </c:cat>
          <c:val>
            <c:numRef>
              <c:f>Sheet3!$B$33:$B$50</c:f>
              <c:numCache>
                <c:formatCode>0</c:formatCode>
                <c:ptCount val="18"/>
                <c:pt idx="0">
                  <c:v>35108.0</c:v>
                </c:pt>
                <c:pt idx="1">
                  <c:v>35129.0648</c:v>
                </c:pt>
                <c:pt idx="2">
                  <c:v>35150.14223888</c:v>
                </c:pt>
                <c:pt idx="3" formatCode="_(* #,##0_);_(* \(#,##0\);_(* &quot;-&quot;??_);_(@_)">
                  <c:v>35171.23232422333</c:v>
                </c:pt>
                <c:pt idx="4" formatCode="_(* #,##0_);_(* \(#,##0\);_(* &quot;-&quot;??_);_(@_)">
                  <c:v>35192.33506361781</c:v>
                </c:pt>
                <c:pt idx="5" formatCode="_(* #,##0_);_(* \(#,##0\);_(* &quot;-&quot;??_);_(@_)">
                  <c:v>35213.45046465602</c:v>
                </c:pt>
                <c:pt idx="6" formatCode="_(* #,##0_);_(* \(#,##0\);_(* &quot;-&quot;??_);_(@_)">
                  <c:v>35234.57853493481</c:v>
                </c:pt>
                <c:pt idx="7" formatCode="_(* #,##0_);_(* \(#,##0\);_(* &quot;-&quot;??_);_(@_)">
                  <c:v>35255.71928205578</c:v>
                </c:pt>
                <c:pt idx="8" formatCode="_(* #,##0_);_(* \(#,##0\);_(* &quot;-&quot;??_);_(@_)">
                  <c:v>35276.87271362501</c:v>
                </c:pt>
                <c:pt idx="9" formatCode="_(* #,##0_);_(* \(#,##0\);_(* &quot;-&quot;??_);_(@_)">
                  <c:v>35298.03883725318</c:v>
                </c:pt>
                <c:pt idx="10" formatCode="_(* #,##0_);_(* \(#,##0\);_(* &quot;-&quot;??_);_(@_)">
                  <c:v>35319.21766055548</c:v>
                </c:pt>
                <c:pt idx="11" formatCode="_(* #,##0_);_(* \(#,##0\);_(* &quot;-&quot;??_);_(@_)">
                  <c:v>35340.40919115186</c:v>
                </c:pt>
                <c:pt idx="12" formatCode="_(* #,##0_);_(* \(#,##0\);_(* &quot;-&quot;??_);_(@_)">
                  <c:v>35361.61343666655</c:v>
                </c:pt>
                <c:pt idx="13" formatCode="_(* #,##0_);_(* \(#,##0\);_(* &quot;-&quot;??_);_(@_)">
                  <c:v>35382.83040472855</c:v>
                </c:pt>
                <c:pt idx="14" formatCode="_(* #,##0_);_(* \(#,##0\);_(* &quot;-&quot;??_);_(@_)">
                  <c:v>35404.06010297137</c:v>
                </c:pt>
                <c:pt idx="15" formatCode="_(* #,##0_);_(* \(#,##0\);_(* &quot;-&quot;??_);_(@_)">
                  <c:v>35425.30253903316</c:v>
                </c:pt>
                <c:pt idx="16" formatCode="_(* #,##0_);_(* \(#,##0\);_(* &quot;-&quot;??_);_(@_)">
                  <c:v>35446.55772055659</c:v>
                </c:pt>
                <c:pt idx="17" formatCode="_(* #,##0_);_(* \(#,##0\);_(* &quot;-&quot;??_);_(@_)">
                  <c:v>35467.82565518892</c:v>
                </c:pt>
              </c:numCache>
            </c:numRef>
          </c:val>
          <c:smooth val="0"/>
        </c:ser>
        <c:dLbls>
          <c:showLegendKey val="0"/>
          <c:showVal val="0"/>
          <c:showCatName val="0"/>
          <c:showSerName val="0"/>
          <c:showPercent val="0"/>
          <c:showBubbleSize val="0"/>
        </c:dLbls>
        <c:smooth val="0"/>
        <c:axId val="-2124186192"/>
        <c:axId val="-2124182720"/>
      </c:lineChart>
      <c:catAx>
        <c:axId val="-212418619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a:ea typeface="+mn-ea"/>
                <a:cs typeface="Arial"/>
              </a:defRPr>
            </a:pPr>
            <a:endParaRPr lang="en-US"/>
          </a:p>
        </c:txPr>
        <c:crossAx val="-2124182720"/>
        <c:crosses val="autoZero"/>
        <c:auto val="1"/>
        <c:lblAlgn val="ctr"/>
        <c:lblOffset val="100"/>
        <c:noMultiLvlLbl val="0"/>
      </c:catAx>
      <c:valAx>
        <c:axId val="-2124182720"/>
        <c:scaling>
          <c:orientation val="minMax"/>
          <c:min val="30000.0"/>
        </c:scaling>
        <c:delete val="0"/>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a:ea typeface="+mn-ea"/>
                <a:cs typeface="Arial"/>
              </a:defRPr>
            </a:pPr>
            <a:endParaRPr lang="en-US"/>
          </a:p>
        </c:txPr>
        <c:crossAx val="-2124186192"/>
        <c:crosses val="autoZero"/>
        <c:crossBetween val="between"/>
      </c:valAx>
      <c:spPr>
        <a:noFill/>
        <a:ln>
          <a:noFill/>
        </a:ln>
        <a:effectLst/>
      </c:spPr>
    </c:plotArea>
    <c:legend>
      <c:legendPos val="r"/>
      <c:layout>
        <c:manualLayout>
          <c:xMode val="edge"/>
          <c:yMode val="edge"/>
          <c:x val="0.136034790625105"/>
          <c:y val="0.376573729392995"/>
          <c:w val="0.389413636713426"/>
          <c:h val="0.218751717783237"/>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a:ea typeface="+mn-ea"/>
              <a:cs typeface="Arial"/>
            </a:defRPr>
          </a:pPr>
          <a:endParaRPr lang="en-US"/>
        </a:p>
      </c:txPr>
    </c:legend>
    <c:plotVisOnly val="1"/>
    <c:dispBlanksAs val="gap"/>
    <c:showDLblsOverMax val="0"/>
  </c:chart>
  <c:spPr>
    <a:noFill/>
    <a:ln w="6350"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Sheet2!$A$37</c:f>
          <c:strCache>
            <c:ptCount val="1"/>
            <c:pt idx="0">
              <c:v>Degrees Awarded by Area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Sheet2!$B$53</c:f>
              <c:strCache>
                <c:ptCount val="1"/>
                <c:pt idx="0">
                  <c:v>Non-STEM (excl.Business)</c:v>
                </c:pt>
              </c:strCache>
            </c:strRef>
          </c:tx>
          <c:spPr>
            <a:solidFill>
              <a:schemeClr val="accent2"/>
            </a:solidFill>
            <a:ln>
              <a:noFill/>
            </a:ln>
            <a:effectLst/>
          </c:spPr>
          <c:invertIfNegative val="0"/>
          <c:cat>
            <c:numRef>
              <c:f>Sheet2!$A$54:$A$58</c:f>
              <c:numCache>
                <c:formatCode>General</c:formatCode>
                <c:ptCount val="5"/>
                <c:pt idx="0">
                  <c:v>2012.0</c:v>
                </c:pt>
                <c:pt idx="1">
                  <c:v>2013.0</c:v>
                </c:pt>
                <c:pt idx="2">
                  <c:v>2014.0</c:v>
                </c:pt>
                <c:pt idx="3">
                  <c:v>2015.0</c:v>
                </c:pt>
                <c:pt idx="4">
                  <c:v>2016.0</c:v>
                </c:pt>
              </c:numCache>
            </c:numRef>
          </c:cat>
          <c:val>
            <c:numRef>
              <c:f>Sheet2!$B$54:$B$58</c:f>
              <c:numCache>
                <c:formatCode>0.0%</c:formatCode>
                <c:ptCount val="5"/>
                <c:pt idx="0">
                  <c:v>0.477543265948289</c:v>
                </c:pt>
                <c:pt idx="1">
                  <c:v>0.476955903271693</c:v>
                </c:pt>
                <c:pt idx="2">
                  <c:v>0.463038448826705</c:v>
                </c:pt>
                <c:pt idx="3">
                  <c:v>0.449897696170914</c:v>
                </c:pt>
                <c:pt idx="4">
                  <c:v>0.440047774835125</c:v>
                </c:pt>
              </c:numCache>
            </c:numRef>
          </c:val>
        </c:ser>
        <c:ser>
          <c:idx val="2"/>
          <c:order val="1"/>
          <c:tx>
            <c:strRef>
              <c:f>Sheet2!$D$53</c:f>
              <c:strCache>
                <c:ptCount val="1"/>
                <c:pt idx="0">
                  <c:v>Business awards (non-stem)</c:v>
                </c:pt>
              </c:strCache>
            </c:strRef>
          </c:tx>
          <c:spPr>
            <a:solidFill>
              <a:schemeClr val="accent6"/>
            </a:solidFill>
            <a:ln>
              <a:noFill/>
            </a:ln>
            <a:effectLst/>
          </c:spPr>
          <c:invertIfNegative val="0"/>
          <c:cat>
            <c:numRef>
              <c:f>Sheet2!$A$54:$A$58</c:f>
              <c:numCache>
                <c:formatCode>General</c:formatCode>
                <c:ptCount val="5"/>
                <c:pt idx="0">
                  <c:v>2012.0</c:v>
                </c:pt>
                <c:pt idx="1">
                  <c:v>2013.0</c:v>
                </c:pt>
                <c:pt idx="2">
                  <c:v>2014.0</c:v>
                </c:pt>
                <c:pt idx="3">
                  <c:v>2015.0</c:v>
                </c:pt>
                <c:pt idx="4">
                  <c:v>2016.0</c:v>
                </c:pt>
              </c:numCache>
            </c:numRef>
          </c:cat>
          <c:val>
            <c:numRef>
              <c:f>Sheet2!$D$54:$D$58</c:f>
              <c:numCache>
                <c:formatCode>0.0%</c:formatCode>
                <c:ptCount val="5"/>
                <c:pt idx="0">
                  <c:v>0.221272300887583</c:v>
                </c:pt>
                <c:pt idx="1">
                  <c:v>0.21172119487909</c:v>
                </c:pt>
                <c:pt idx="2">
                  <c:v>0.213313870221439</c:v>
                </c:pt>
                <c:pt idx="3">
                  <c:v>0.219169346052667</c:v>
                </c:pt>
                <c:pt idx="4">
                  <c:v>0.218959339460975</c:v>
                </c:pt>
              </c:numCache>
            </c:numRef>
          </c:val>
        </c:ser>
        <c:ser>
          <c:idx val="1"/>
          <c:order val="2"/>
          <c:tx>
            <c:strRef>
              <c:f>Sheet2!$C$53</c:f>
              <c:strCache>
                <c:ptCount val="1"/>
                <c:pt idx="0">
                  <c:v>STEM</c:v>
                </c:pt>
              </c:strCache>
            </c:strRef>
          </c:tx>
          <c:spPr>
            <a:solidFill>
              <a:schemeClr val="accent4"/>
            </a:solidFill>
            <a:ln>
              <a:noFill/>
            </a:ln>
            <a:effectLst/>
          </c:spPr>
          <c:invertIfNegative val="0"/>
          <c:cat>
            <c:numRef>
              <c:f>Sheet2!$A$54:$A$58</c:f>
              <c:numCache>
                <c:formatCode>General</c:formatCode>
                <c:ptCount val="5"/>
                <c:pt idx="0">
                  <c:v>2012.0</c:v>
                </c:pt>
                <c:pt idx="1">
                  <c:v>2013.0</c:v>
                </c:pt>
                <c:pt idx="2">
                  <c:v>2014.0</c:v>
                </c:pt>
                <c:pt idx="3">
                  <c:v>2015.0</c:v>
                </c:pt>
                <c:pt idx="4">
                  <c:v>2016.0</c:v>
                </c:pt>
              </c:numCache>
            </c:numRef>
          </c:cat>
          <c:val>
            <c:numRef>
              <c:f>Sheet2!$C$54:$C$58</c:f>
              <c:numCache>
                <c:formatCode>0.0%</c:formatCode>
                <c:ptCount val="5"/>
                <c:pt idx="0">
                  <c:v>0.301184433164129</c:v>
                </c:pt>
                <c:pt idx="1">
                  <c:v>0.311322901849218</c:v>
                </c:pt>
                <c:pt idx="2">
                  <c:v>0.323647680951856</c:v>
                </c:pt>
                <c:pt idx="3">
                  <c:v>0.33093295777642</c:v>
                </c:pt>
                <c:pt idx="4">
                  <c:v>0.3409928857039</c:v>
                </c:pt>
              </c:numCache>
            </c:numRef>
          </c:val>
        </c:ser>
        <c:dLbls>
          <c:showLegendKey val="0"/>
          <c:showVal val="0"/>
          <c:showCatName val="0"/>
          <c:showSerName val="0"/>
          <c:showPercent val="0"/>
          <c:showBubbleSize val="0"/>
        </c:dLbls>
        <c:gapWidth val="150"/>
        <c:overlap val="100"/>
        <c:axId val="-2128736560"/>
        <c:axId val="-2140496096"/>
      </c:barChart>
      <c:catAx>
        <c:axId val="-21287365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496096"/>
        <c:crosses val="autoZero"/>
        <c:auto val="1"/>
        <c:lblAlgn val="ctr"/>
        <c:lblOffset val="100"/>
        <c:noMultiLvlLbl val="0"/>
      </c:catAx>
      <c:valAx>
        <c:axId val="-214049609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73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strRef>
          <c:f>'MATH by Major'!$A$1</c:f>
          <c:strCache>
            <c:ptCount val="1"/>
            <c:pt idx="0">
              <c:v>Students enrolled in MATH 1001, 1101, 1111 _x000d_by STEM/Non-STEM major</c:v>
            </c:pt>
          </c:strCache>
        </c:strRef>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barChart>
        <c:barDir val="col"/>
        <c:grouping val="stacked"/>
        <c:varyColors val="0"/>
        <c:ser>
          <c:idx val="0"/>
          <c:order val="0"/>
          <c:tx>
            <c:strRef>
              <c:f>'MATH by Major'!$D$1</c:f>
              <c:strCache>
                <c:ptCount val="1"/>
                <c:pt idx="0">
                  <c:v>STEM</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charset="0"/>
                    <a:ea typeface="Arial" charset="0"/>
                    <a:cs typeface="Aria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 by Major'!$C$2:$C$20</c:f>
              <c:strCache>
                <c:ptCount val="19"/>
                <c:pt idx="0">
                  <c:v>MATH 1001</c:v>
                </c:pt>
                <c:pt idx="1">
                  <c:v>MATH 1101</c:v>
                </c:pt>
                <c:pt idx="2">
                  <c:v>MATH 1111</c:v>
                </c:pt>
                <c:pt idx="4">
                  <c:v>MATH 1001</c:v>
                </c:pt>
                <c:pt idx="5">
                  <c:v>MATH 1101</c:v>
                </c:pt>
                <c:pt idx="6">
                  <c:v>MATH 1111</c:v>
                </c:pt>
                <c:pt idx="8">
                  <c:v>MATH 1001</c:v>
                </c:pt>
                <c:pt idx="9">
                  <c:v>MATH 1101</c:v>
                </c:pt>
                <c:pt idx="10">
                  <c:v>MATH 1111</c:v>
                </c:pt>
                <c:pt idx="12">
                  <c:v>MATH 1001</c:v>
                </c:pt>
                <c:pt idx="13">
                  <c:v>MATH 1101</c:v>
                </c:pt>
                <c:pt idx="14">
                  <c:v>MATH 1111</c:v>
                </c:pt>
                <c:pt idx="16">
                  <c:v>MATH 1001</c:v>
                </c:pt>
                <c:pt idx="17">
                  <c:v>MATH 1101</c:v>
                </c:pt>
                <c:pt idx="18">
                  <c:v>MATH 1111</c:v>
                </c:pt>
              </c:strCache>
            </c:strRef>
          </c:cat>
          <c:val>
            <c:numRef>
              <c:f>'MATH by Major'!$D$2:$D$20</c:f>
              <c:numCache>
                <c:formatCode>#,##0</c:formatCode>
                <c:ptCount val="19"/>
                <c:pt idx="0">
                  <c:v>1141.0</c:v>
                </c:pt>
                <c:pt idx="1">
                  <c:v>1808.0</c:v>
                </c:pt>
                <c:pt idx="2">
                  <c:v>11377.0</c:v>
                </c:pt>
                <c:pt idx="4">
                  <c:v>1125.0</c:v>
                </c:pt>
                <c:pt idx="5">
                  <c:v>1781.0</c:v>
                </c:pt>
                <c:pt idx="6">
                  <c:v>11576.0</c:v>
                </c:pt>
                <c:pt idx="8">
                  <c:v>1493.0</c:v>
                </c:pt>
                <c:pt idx="9">
                  <c:v>1908.0</c:v>
                </c:pt>
                <c:pt idx="10">
                  <c:v>11155.0</c:v>
                </c:pt>
                <c:pt idx="12">
                  <c:v>1593.0</c:v>
                </c:pt>
                <c:pt idx="13">
                  <c:v>1932.0</c:v>
                </c:pt>
                <c:pt idx="14">
                  <c:v>10189.0</c:v>
                </c:pt>
                <c:pt idx="16">
                  <c:v>1608.0</c:v>
                </c:pt>
                <c:pt idx="17">
                  <c:v>2129.0</c:v>
                </c:pt>
                <c:pt idx="18">
                  <c:v>10428.0</c:v>
                </c:pt>
              </c:numCache>
            </c:numRef>
          </c:val>
        </c:ser>
        <c:ser>
          <c:idx val="1"/>
          <c:order val="1"/>
          <c:tx>
            <c:strRef>
              <c:f>'MATH by Major'!$E$1</c:f>
              <c:strCache>
                <c:ptCount val="1"/>
                <c:pt idx="0">
                  <c:v>Non-STEM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charset="0"/>
                    <a:ea typeface="Arial" charset="0"/>
                    <a:cs typeface="Aria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 by Major'!$C$2:$C$20</c:f>
              <c:strCache>
                <c:ptCount val="19"/>
                <c:pt idx="0">
                  <c:v>MATH 1001</c:v>
                </c:pt>
                <c:pt idx="1">
                  <c:v>MATH 1101</c:v>
                </c:pt>
                <c:pt idx="2">
                  <c:v>MATH 1111</c:v>
                </c:pt>
                <c:pt idx="4">
                  <c:v>MATH 1001</c:v>
                </c:pt>
                <c:pt idx="5">
                  <c:v>MATH 1101</c:v>
                </c:pt>
                <c:pt idx="6">
                  <c:v>MATH 1111</c:v>
                </c:pt>
                <c:pt idx="8">
                  <c:v>MATH 1001</c:v>
                </c:pt>
                <c:pt idx="9">
                  <c:v>MATH 1101</c:v>
                </c:pt>
                <c:pt idx="10">
                  <c:v>MATH 1111</c:v>
                </c:pt>
                <c:pt idx="12">
                  <c:v>MATH 1001</c:v>
                </c:pt>
                <c:pt idx="13">
                  <c:v>MATH 1101</c:v>
                </c:pt>
                <c:pt idx="14">
                  <c:v>MATH 1111</c:v>
                </c:pt>
                <c:pt idx="16">
                  <c:v>MATH 1001</c:v>
                </c:pt>
                <c:pt idx="17">
                  <c:v>MATH 1101</c:v>
                </c:pt>
                <c:pt idx="18">
                  <c:v>MATH 1111</c:v>
                </c:pt>
              </c:strCache>
            </c:strRef>
          </c:cat>
          <c:val>
            <c:numRef>
              <c:f>'MATH by Major'!$E$2:$E$20</c:f>
              <c:numCache>
                <c:formatCode>#,##0</c:formatCode>
                <c:ptCount val="19"/>
                <c:pt idx="0">
                  <c:v>3170.0</c:v>
                </c:pt>
                <c:pt idx="1">
                  <c:v>7674.0</c:v>
                </c:pt>
                <c:pt idx="2">
                  <c:v>38096.0</c:v>
                </c:pt>
                <c:pt idx="4">
                  <c:v>3397.0</c:v>
                </c:pt>
                <c:pt idx="5">
                  <c:v>7108.0</c:v>
                </c:pt>
                <c:pt idx="6">
                  <c:v>38131.0</c:v>
                </c:pt>
                <c:pt idx="8">
                  <c:v>4262.0</c:v>
                </c:pt>
                <c:pt idx="9">
                  <c:v>8263.0</c:v>
                </c:pt>
                <c:pt idx="10">
                  <c:v>35878.0</c:v>
                </c:pt>
                <c:pt idx="12">
                  <c:v>7202.0</c:v>
                </c:pt>
                <c:pt idx="13">
                  <c:v>8266.0</c:v>
                </c:pt>
                <c:pt idx="14">
                  <c:v>34621.0</c:v>
                </c:pt>
                <c:pt idx="16">
                  <c:v>9134.0</c:v>
                </c:pt>
                <c:pt idx="17">
                  <c:v>8026.0</c:v>
                </c:pt>
                <c:pt idx="18">
                  <c:v>35227.0</c:v>
                </c:pt>
              </c:numCache>
            </c:numRef>
          </c:val>
        </c:ser>
        <c:dLbls>
          <c:dLblPos val="ctr"/>
          <c:showLegendKey val="0"/>
          <c:showVal val="1"/>
          <c:showCatName val="0"/>
          <c:showSerName val="0"/>
          <c:showPercent val="0"/>
          <c:showBubbleSize val="0"/>
        </c:dLbls>
        <c:gapWidth val="15"/>
        <c:overlap val="100"/>
        <c:axId val="-2123853280"/>
        <c:axId val="-2123849872"/>
      </c:barChart>
      <c:lineChart>
        <c:grouping val="standard"/>
        <c:varyColors val="0"/>
        <c:ser>
          <c:idx val="2"/>
          <c:order val="2"/>
          <c:tx>
            <c:strRef>
              <c:f>'MATH by Major'!$F$1</c:f>
              <c:strCache>
                <c:ptCount val="1"/>
              </c:strCache>
            </c:strRef>
          </c:tx>
          <c:spPr>
            <a:ln w="28575" cap="rnd">
              <a:noFill/>
              <a:round/>
            </a:ln>
            <a:effectLst/>
          </c:spPr>
          <c:marker>
            <c:symbol val="none"/>
          </c:marker>
          <c:cat>
            <c:strRef>
              <c:f>'MATH by Major'!$B$2:$B$20</c:f>
              <c:strCache>
                <c:ptCount val="18"/>
                <c:pt idx="1">
                  <c:v>AY 2011-2012</c:v>
                </c:pt>
                <c:pt idx="5">
                  <c:v>AY 2012-2013</c:v>
                </c:pt>
                <c:pt idx="9">
                  <c:v>AY 2012-2013</c:v>
                </c:pt>
                <c:pt idx="13">
                  <c:v>AY 2014-2015</c:v>
                </c:pt>
                <c:pt idx="17">
                  <c:v>AY 2015-2016</c:v>
                </c:pt>
              </c:strCache>
            </c:strRef>
          </c:cat>
          <c:val>
            <c:numRef>
              <c:f>'MATH by Major'!$F$2:$F$20</c:f>
              <c:numCache>
                <c:formatCode>General</c:formatCode>
                <c:ptCount val="19"/>
                <c:pt idx="17">
                  <c:v>1000.0</c:v>
                </c:pt>
              </c:numCache>
            </c:numRef>
          </c:val>
          <c:smooth val="0"/>
        </c:ser>
        <c:dLbls>
          <c:showLegendKey val="0"/>
          <c:showVal val="0"/>
          <c:showCatName val="0"/>
          <c:showSerName val="0"/>
          <c:showPercent val="0"/>
          <c:showBubbleSize val="0"/>
        </c:dLbls>
        <c:marker val="1"/>
        <c:smooth val="0"/>
        <c:axId val="-2123843744"/>
        <c:axId val="-2123846464"/>
      </c:lineChart>
      <c:catAx>
        <c:axId val="-212385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charset="0"/>
                <a:ea typeface="Arial" charset="0"/>
                <a:cs typeface="Arial" charset="0"/>
              </a:defRPr>
            </a:pPr>
            <a:endParaRPr lang="en-US"/>
          </a:p>
        </c:txPr>
        <c:crossAx val="-2123849872"/>
        <c:crosses val="autoZero"/>
        <c:auto val="1"/>
        <c:lblAlgn val="ctr"/>
        <c:lblOffset val="100"/>
        <c:noMultiLvlLbl val="0"/>
      </c:catAx>
      <c:valAx>
        <c:axId val="-2123849872"/>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charset="0"/>
                <a:ea typeface="Arial" charset="0"/>
                <a:cs typeface="Arial" charset="0"/>
              </a:defRPr>
            </a:pPr>
            <a:endParaRPr lang="en-US"/>
          </a:p>
        </c:txPr>
        <c:crossAx val="-2123853280"/>
        <c:crosses val="autoZero"/>
        <c:crossBetween val="between"/>
      </c:valAx>
      <c:valAx>
        <c:axId val="-2123846464"/>
        <c:scaling>
          <c:orientation val="minMax"/>
        </c:scaling>
        <c:delete val="1"/>
        <c:axPos val="l"/>
        <c:numFmt formatCode="General" sourceLinked="1"/>
        <c:majorTickMark val="out"/>
        <c:minorTickMark val="none"/>
        <c:tickLblPos val="nextTo"/>
        <c:crossAx val="-2123843744"/>
        <c:crossesAt val="19.0"/>
        <c:crossBetween val="between"/>
      </c:valAx>
      <c:catAx>
        <c:axId val="-2123843744"/>
        <c:scaling>
          <c:orientation val="minMax"/>
        </c:scaling>
        <c:delete val="0"/>
        <c:axPos val="t"/>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charset="0"/>
                <a:ea typeface="Arial" charset="0"/>
                <a:cs typeface="Arial" charset="0"/>
              </a:defRPr>
            </a:pPr>
            <a:endParaRPr lang="en-US"/>
          </a:p>
        </c:txPr>
        <c:crossAx val="-2123846464"/>
        <c:crosses val="max"/>
        <c:auto val="1"/>
        <c:lblAlgn val="ctr"/>
        <c:lblOffset val="100"/>
        <c:noMultiLvlLbl val="0"/>
      </c:catAx>
      <c:spPr>
        <a:noFill/>
        <a:ln>
          <a:noFill/>
        </a:ln>
        <a:effectLst/>
      </c:spPr>
    </c:plotArea>
    <c:legend>
      <c:legendPos val="t"/>
      <c:layout>
        <c:manualLayout>
          <c:xMode val="edge"/>
          <c:yMode val="edge"/>
          <c:x val="0.68647939449725"/>
          <c:y val="0.052093625283141"/>
          <c:w val="0.271137606890598"/>
          <c:h val="0.045546866573185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charset="0"/>
                <a:ea typeface="Arial" charset="0"/>
                <a:cs typeface="Arial" charset="0"/>
              </a:defRPr>
            </a:pPr>
            <a:r>
              <a:rPr lang="en-US"/>
              <a:t>First Math Courses Full-time Freshmen 2010-2014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barChart>
        <c:barDir val="col"/>
        <c:grouping val="stacked"/>
        <c:varyColors val="0"/>
        <c:ser>
          <c:idx val="0"/>
          <c:order val="0"/>
          <c:tx>
            <c:strRef>
              <c:f>Sheet6!$B$1</c:f>
              <c:strCache>
                <c:ptCount val="1"/>
                <c:pt idx="0">
                  <c:v>FTF in Gateway Math </c:v>
                </c:pt>
              </c:strCache>
            </c:strRef>
          </c:tx>
          <c:spPr>
            <a:solidFill>
              <a:schemeClr val="accent1"/>
            </a:solidFill>
            <a:ln>
              <a:noFill/>
            </a:ln>
            <a:effectLst/>
          </c:spPr>
          <c:invertIfNegative val="0"/>
          <c:cat>
            <c:numRef>
              <c:f>Sheet6!$A$2:$A$6</c:f>
              <c:numCache>
                <c:formatCode>General</c:formatCode>
                <c:ptCount val="5"/>
                <c:pt idx="0">
                  <c:v>2010.0</c:v>
                </c:pt>
                <c:pt idx="1">
                  <c:v>2011.0</c:v>
                </c:pt>
                <c:pt idx="2">
                  <c:v>2012.0</c:v>
                </c:pt>
                <c:pt idx="3">
                  <c:v>2013.0</c:v>
                </c:pt>
                <c:pt idx="4">
                  <c:v>2014.0</c:v>
                </c:pt>
              </c:numCache>
            </c:numRef>
          </c:cat>
          <c:val>
            <c:numRef>
              <c:f>Sheet6!$B$2:$B$6</c:f>
              <c:numCache>
                <c:formatCode>#,##0</c:formatCode>
                <c:ptCount val="5"/>
                <c:pt idx="0">
                  <c:v>29462.0</c:v>
                </c:pt>
                <c:pt idx="1">
                  <c:v>29979.0</c:v>
                </c:pt>
                <c:pt idx="2">
                  <c:v>29377.0</c:v>
                </c:pt>
                <c:pt idx="3">
                  <c:v>29331.0</c:v>
                </c:pt>
                <c:pt idx="4">
                  <c:v>29912.0</c:v>
                </c:pt>
              </c:numCache>
            </c:numRef>
          </c:val>
        </c:ser>
        <c:ser>
          <c:idx val="1"/>
          <c:order val="1"/>
          <c:tx>
            <c:strRef>
              <c:f>Sheet6!$C$1</c:f>
              <c:strCache>
                <c:ptCount val="1"/>
                <c:pt idx="0">
                  <c:v>No College Math</c:v>
                </c:pt>
              </c:strCache>
            </c:strRef>
          </c:tx>
          <c:spPr>
            <a:solidFill>
              <a:schemeClr val="accent2"/>
            </a:solidFill>
            <a:ln>
              <a:noFill/>
            </a:ln>
            <a:effectLst/>
          </c:spPr>
          <c:invertIfNegative val="0"/>
          <c:cat>
            <c:numRef>
              <c:f>Sheet6!$A$2:$A$6</c:f>
              <c:numCache>
                <c:formatCode>General</c:formatCode>
                <c:ptCount val="5"/>
                <c:pt idx="0">
                  <c:v>2010.0</c:v>
                </c:pt>
                <c:pt idx="1">
                  <c:v>2011.0</c:v>
                </c:pt>
                <c:pt idx="2">
                  <c:v>2012.0</c:v>
                </c:pt>
                <c:pt idx="3">
                  <c:v>2013.0</c:v>
                </c:pt>
                <c:pt idx="4">
                  <c:v>2014.0</c:v>
                </c:pt>
              </c:numCache>
            </c:numRef>
          </c:cat>
          <c:val>
            <c:numRef>
              <c:f>Sheet6!$C$2:$C$6</c:f>
              <c:numCache>
                <c:formatCode>#,##0</c:formatCode>
                <c:ptCount val="5"/>
                <c:pt idx="0">
                  <c:v>12584.0</c:v>
                </c:pt>
                <c:pt idx="1">
                  <c:v>12232.0</c:v>
                </c:pt>
                <c:pt idx="2">
                  <c:v>9072.0</c:v>
                </c:pt>
                <c:pt idx="3">
                  <c:v>7699.0</c:v>
                </c:pt>
                <c:pt idx="4">
                  <c:v>6730.0</c:v>
                </c:pt>
              </c:numCache>
            </c:numRef>
          </c:val>
        </c:ser>
        <c:ser>
          <c:idx val="2"/>
          <c:order val="2"/>
          <c:tx>
            <c:strRef>
              <c:f>Sheet6!$D$1</c:f>
              <c:strCache>
                <c:ptCount val="1"/>
                <c:pt idx="0">
                  <c:v>Higher than MATH 1111</c:v>
                </c:pt>
              </c:strCache>
            </c:strRef>
          </c:tx>
          <c:spPr>
            <a:solidFill>
              <a:schemeClr val="accent3"/>
            </a:solidFill>
            <a:ln>
              <a:noFill/>
            </a:ln>
            <a:effectLst/>
          </c:spPr>
          <c:invertIfNegative val="0"/>
          <c:cat>
            <c:numRef>
              <c:f>Sheet6!$A$2:$A$6</c:f>
              <c:numCache>
                <c:formatCode>General</c:formatCode>
                <c:ptCount val="5"/>
                <c:pt idx="0">
                  <c:v>2010.0</c:v>
                </c:pt>
                <c:pt idx="1">
                  <c:v>2011.0</c:v>
                </c:pt>
                <c:pt idx="2">
                  <c:v>2012.0</c:v>
                </c:pt>
                <c:pt idx="3">
                  <c:v>2013.0</c:v>
                </c:pt>
                <c:pt idx="4">
                  <c:v>2014.0</c:v>
                </c:pt>
              </c:numCache>
            </c:numRef>
          </c:cat>
          <c:val>
            <c:numRef>
              <c:f>Sheet6!$D$2:$D$6</c:f>
              <c:numCache>
                <c:formatCode>General</c:formatCode>
                <c:ptCount val="5"/>
                <c:pt idx="0">
                  <c:v>12185.0</c:v>
                </c:pt>
                <c:pt idx="1">
                  <c:v>12282.0</c:v>
                </c:pt>
                <c:pt idx="2">
                  <c:v>12627.0</c:v>
                </c:pt>
                <c:pt idx="3">
                  <c:v>12572.0</c:v>
                </c:pt>
                <c:pt idx="4">
                  <c:v>13439.0</c:v>
                </c:pt>
              </c:numCache>
            </c:numRef>
          </c:val>
        </c:ser>
        <c:dLbls>
          <c:showLegendKey val="0"/>
          <c:showVal val="0"/>
          <c:showCatName val="0"/>
          <c:showSerName val="0"/>
          <c:showPercent val="0"/>
          <c:showBubbleSize val="0"/>
        </c:dLbls>
        <c:gapWidth val="150"/>
        <c:overlap val="100"/>
        <c:axId val="-2123778432"/>
        <c:axId val="-2123775040"/>
      </c:barChart>
      <c:catAx>
        <c:axId val="-212377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charset="0"/>
                <a:ea typeface="Arial" charset="0"/>
                <a:cs typeface="Arial" charset="0"/>
              </a:defRPr>
            </a:pPr>
            <a:endParaRPr lang="en-US"/>
          </a:p>
        </c:txPr>
        <c:crossAx val="-2123775040"/>
        <c:crosses val="autoZero"/>
        <c:auto val="1"/>
        <c:lblAlgn val="ctr"/>
        <c:lblOffset val="100"/>
        <c:noMultiLvlLbl val="0"/>
      </c:catAx>
      <c:valAx>
        <c:axId val="-2123775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charset="0"/>
                <a:ea typeface="Arial" charset="0"/>
                <a:cs typeface="Arial" charset="0"/>
              </a:defRPr>
            </a:pPr>
            <a:endParaRPr lang="en-US"/>
          </a:p>
        </c:txPr>
        <c:crossAx val="-212377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Sheet1!$A$25</c:f>
          <c:strCache>
            <c:ptCount val="1"/>
            <c:pt idx="0">
              <c:v>System-wide first-time freshmen (FTF) math course enrollment within 2 academic years of first enrolling in any USG institution (5 year average)</c:v>
            </c:pt>
          </c:strCache>
        </c:strRef>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ofPieChart>
        <c:ofPieType val="pie"/>
        <c:varyColors val="1"/>
        <c:ser>
          <c:idx val="0"/>
          <c:order val="0"/>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Lbls>
            <c:dLbl>
              <c:idx val="1"/>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charset="0"/>
                      <a:ea typeface="Arial" charset="0"/>
                      <a:cs typeface="Arial" charset="0"/>
                    </a:defRPr>
                  </a:pPr>
                  <a:endParaRPr lang="en-US"/>
                </a:p>
              </c:txPr>
              <c:showLegendKey val="0"/>
              <c:showVal val="1"/>
              <c:showCatName val="1"/>
              <c:showSerName val="0"/>
              <c:showPercent val="0"/>
              <c:showBubbleSize val="0"/>
            </c:dLbl>
            <c:dLbl>
              <c:idx val="6"/>
              <c:tx>
                <c:rich>
                  <a:bodyPr/>
                  <a:lstStyle/>
                  <a:p>
                    <a:r>
                      <a:rPr lang="cs-CZ" dirty="0" smtClean="0"/>
                      <a:t>MATH 1111 </a:t>
                    </a:r>
                    <a:fld id="{A575B440-3785-8241-8A40-8E1189BD1E31}" type="VALUE">
                      <a:rPr lang="cs-CZ" baseline="0" smtClean="0"/>
                      <a:pPr/>
                      <a:t>[VALUE]</a:t>
                    </a:fld>
                    <a:endParaRPr lang="cs-CZ" dirty="0" smtClean="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charset="0"/>
                    <a:ea typeface="Arial" charset="0"/>
                    <a:cs typeface="Arial"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Sheet1!$A$26:$A$31</c:f>
              <c:strCache>
                <c:ptCount val="6"/>
                <c:pt idx="0">
                  <c:v>No college-level math courses at any institution</c:v>
                </c:pt>
                <c:pt idx="1">
                  <c:v>MATH 1001</c:v>
                </c:pt>
                <c:pt idx="2">
                  <c:v>MATH 1101</c:v>
                </c:pt>
                <c:pt idx="3">
                  <c:v>Higher than MATH 1111</c:v>
                </c:pt>
                <c:pt idx="4">
                  <c:v>MATH 1111 (STEM)</c:v>
                </c:pt>
                <c:pt idx="5">
                  <c:v>MATH1111 (Non-STEM)</c:v>
                </c:pt>
              </c:strCache>
            </c:strRef>
          </c:cat>
          <c:val>
            <c:numRef>
              <c:f>Sheet1!$B$26:$B$31</c:f>
              <c:numCache>
                <c:formatCode>0.0%</c:formatCode>
                <c:ptCount val="6"/>
                <c:pt idx="0">
                  <c:v>0.186204876620048</c:v>
                </c:pt>
                <c:pt idx="1">
                  <c:v>0.0409814901168863</c:v>
                </c:pt>
                <c:pt idx="2">
                  <c:v>0.096241372267162</c:v>
                </c:pt>
                <c:pt idx="3">
                  <c:v>0.243195122609188</c:v>
                </c:pt>
                <c:pt idx="4">
                  <c:v>0.0968680316235903</c:v>
                </c:pt>
                <c:pt idx="5">
                  <c:v>0.3220727082322</c:v>
                </c:pt>
              </c:numCache>
            </c:numRef>
          </c:val>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latin typeface="Arial" charset="0"/>
          <a:ea typeface="Arial" charset="0"/>
          <a:cs typeface="Arial"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90BFE-9188-7C40-A2FB-97BB96AB2EAA}" type="doc">
      <dgm:prSet loTypeId="urn:microsoft.com/office/officeart/2005/8/layout/hChevron3" loCatId="" qsTypeId="urn:microsoft.com/office/officeart/2005/8/quickstyle/simple2" qsCatId="simple" csTypeId="urn:microsoft.com/office/officeart/2005/8/colors/colorful4" csCatId="colorful" phldr="1"/>
      <dgm:spPr/>
    </dgm:pt>
    <dgm:pt modelId="{0A1D1FAB-42FA-0946-AEAB-14FB056B2898}">
      <dgm:prSet phldrT="[Text]"/>
      <dgm:spPr/>
      <dgm:t>
        <a:bodyPr/>
        <a:lstStyle/>
        <a:p>
          <a:r>
            <a:rPr lang="en-US" dirty="0" smtClean="0"/>
            <a:t>College Algebra</a:t>
          </a:r>
          <a:endParaRPr lang="en-US" dirty="0"/>
        </a:p>
      </dgm:t>
    </dgm:pt>
    <dgm:pt modelId="{EB609068-4338-1849-859B-D8B6ED38E72A}" type="parTrans" cxnId="{E5ED88AE-3406-4D47-93A8-A1EFC38022CF}">
      <dgm:prSet/>
      <dgm:spPr/>
      <dgm:t>
        <a:bodyPr/>
        <a:lstStyle/>
        <a:p>
          <a:endParaRPr lang="en-US"/>
        </a:p>
      </dgm:t>
    </dgm:pt>
    <dgm:pt modelId="{C9768D7E-B7FE-B541-96B4-B1B1B5F5BCA3}" type="sibTrans" cxnId="{E5ED88AE-3406-4D47-93A8-A1EFC38022CF}">
      <dgm:prSet/>
      <dgm:spPr/>
      <dgm:t>
        <a:bodyPr/>
        <a:lstStyle/>
        <a:p>
          <a:endParaRPr lang="en-US"/>
        </a:p>
      </dgm:t>
    </dgm:pt>
    <dgm:pt modelId="{D875B0A6-0E0E-A54C-AB5D-3B897656E8AF}">
      <dgm:prSet phldrT="[Text]"/>
      <dgm:spPr/>
      <dgm:t>
        <a:bodyPr/>
        <a:lstStyle/>
        <a:p>
          <a:r>
            <a:rPr lang="en-US" dirty="0" smtClean="0"/>
            <a:t>Pre-calculus</a:t>
          </a:r>
          <a:endParaRPr lang="en-US" dirty="0"/>
        </a:p>
      </dgm:t>
    </dgm:pt>
    <dgm:pt modelId="{041D8A5C-E084-1E42-9375-B1ECD268EDD7}" type="parTrans" cxnId="{C5DE50F3-A006-6B42-AB23-3C5F6F146FE6}">
      <dgm:prSet/>
      <dgm:spPr/>
      <dgm:t>
        <a:bodyPr/>
        <a:lstStyle/>
        <a:p>
          <a:endParaRPr lang="en-US"/>
        </a:p>
      </dgm:t>
    </dgm:pt>
    <dgm:pt modelId="{1559361F-7806-9B4D-9A85-FA833D2A8748}" type="sibTrans" cxnId="{C5DE50F3-A006-6B42-AB23-3C5F6F146FE6}">
      <dgm:prSet/>
      <dgm:spPr/>
      <dgm:t>
        <a:bodyPr/>
        <a:lstStyle/>
        <a:p>
          <a:endParaRPr lang="en-US"/>
        </a:p>
      </dgm:t>
    </dgm:pt>
    <dgm:pt modelId="{59C2063D-9110-3345-A4CB-4932FBF9F2AC}">
      <dgm:prSet phldrT="[Text]"/>
      <dgm:spPr/>
      <dgm:t>
        <a:bodyPr/>
        <a:lstStyle/>
        <a:p>
          <a:r>
            <a:rPr lang="en-US" dirty="0" smtClean="0"/>
            <a:t>Calculus</a:t>
          </a:r>
          <a:endParaRPr lang="en-US" dirty="0"/>
        </a:p>
      </dgm:t>
    </dgm:pt>
    <dgm:pt modelId="{2A50BE4C-1BEC-7943-AEF3-ADAFEBF11E2D}" type="parTrans" cxnId="{AADBAB66-3DBC-D045-9B86-5EB7ACBAA3D3}">
      <dgm:prSet/>
      <dgm:spPr/>
      <dgm:t>
        <a:bodyPr/>
        <a:lstStyle/>
        <a:p>
          <a:endParaRPr lang="en-US"/>
        </a:p>
      </dgm:t>
    </dgm:pt>
    <dgm:pt modelId="{544197F9-9FCF-404C-9F69-A6A006D64738}" type="sibTrans" cxnId="{AADBAB66-3DBC-D045-9B86-5EB7ACBAA3D3}">
      <dgm:prSet/>
      <dgm:spPr/>
      <dgm:t>
        <a:bodyPr/>
        <a:lstStyle/>
        <a:p>
          <a:endParaRPr lang="en-US"/>
        </a:p>
      </dgm:t>
    </dgm:pt>
    <dgm:pt modelId="{1BFBB06E-6CEE-E04E-A4FD-87F21FECE46A}">
      <dgm:prSet/>
      <dgm:spPr/>
      <dgm:t>
        <a:bodyPr/>
        <a:lstStyle/>
        <a:p>
          <a:r>
            <a:rPr lang="en-US" dirty="0" smtClean="0"/>
            <a:t>More Calculus</a:t>
          </a:r>
          <a:endParaRPr lang="en-US" dirty="0"/>
        </a:p>
      </dgm:t>
    </dgm:pt>
    <dgm:pt modelId="{FCA868E4-8587-3B4F-909D-29E60A8F41F8}" type="parTrans" cxnId="{F9F061EE-7209-2D42-A008-827BA3120ED6}">
      <dgm:prSet/>
      <dgm:spPr/>
      <dgm:t>
        <a:bodyPr/>
        <a:lstStyle/>
        <a:p>
          <a:endParaRPr lang="en-US"/>
        </a:p>
      </dgm:t>
    </dgm:pt>
    <dgm:pt modelId="{7E64715B-2FD1-6F46-88F2-CFF93A8D3F7A}" type="sibTrans" cxnId="{F9F061EE-7209-2D42-A008-827BA3120ED6}">
      <dgm:prSet/>
      <dgm:spPr/>
      <dgm:t>
        <a:bodyPr/>
        <a:lstStyle/>
        <a:p>
          <a:endParaRPr lang="en-US"/>
        </a:p>
      </dgm:t>
    </dgm:pt>
    <dgm:pt modelId="{9EDCF6F9-FEE9-714A-BBDD-5602231563EA}" type="pres">
      <dgm:prSet presAssocID="{E9290BFE-9188-7C40-A2FB-97BB96AB2EAA}" presName="Name0" presStyleCnt="0">
        <dgm:presLayoutVars>
          <dgm:dir/>
          <dgm:resizeHandles val="exact"/>
        </dgm:presLayoutVars>
      </dgm:prSet>
      <dgm:spPr/>
    </dgm:pt>
    <dgm:pt modelId="{1F104E99-4F2E-8243-A03D-C26CAC93242A}" type="pres">
      <dgm:prSet presAssocID="{0A1D1FAB-42FA-0946-AEAB-14FB056B2898}" presName="parTxOnly" presStyleLbl="node1" presStyleIdx="0" presStyleCnt="4">
        <dgm:presLayoutVars>
          <dgm:bulletEnabled val="1"/>
        </dgm:presLayoutVars>
      </dgm:prSet>
      <dgm:spPr/>
      <dgm:t>
        <a:bodyPr/>
        <a:lstStyle/>
        <a:p>
          <a:endParaRPr lang="en-US"/>
        </a:p>
      </dgm:t>
    </dgm:pt>
    <dgm:pt modelId="{A3280589-1D7E-544B-8CD4-6CA547C85453}" type="pres">
      <dgm:prSet presAssocID="{C9768D7E-B7FE-B541-96B4-B1B1B5F5BCA3}" presName="parSpace" presStyleCnt="0"/>
      <dgm:spPr/>
    </dgm:pt>
    <dgm:pt modelId="{A53BB835-A06D-EA4E-A32E-B27A8C899754}" type="pres">
      <dgm:prSet presAssocID="{D875B0A6-0E0E-A54C-AB5D-3B897656E8AF}" presName="parTxOnly" presStyleLbl="node1" presStyleIdx="1" presStyleCnt="4">
        <dgm:presLayoutVars>
          <dgm:bulletEnabled val="1"/>
        </dgm:presLayoutVars>
      </dgm:prSet>
      <dgm:spPr/>
      <dgm:t>
        <a:bodyPr/>
        <a:lstStyle/>
        <a:p>
          <a:endParaRPr lang="en-US"/>
        </a:p>
      </dgm:t>
    </dgm:pt>
    <dgm:pt modelId="{B818F5B9-1B22-6647-A0D3-D5B0291A2367}" type="pres">
      <dgm:prSet presAssocID="{1559361F-7806-9B4D-9A85-FA833D2A8748}" presName="parSpace" presStyleCnt="0"/>
      <dgm:spPr/>
    </dgm:pt>
    <dgm:pt modelId="{E580A207-3AC3-3646-90FA-786D05E82AC0}" type="pres">
      <dgm:prSet presAssocID="{59C2063D-9110-3345-A4CB-4932FBF9F2AC}" presName="parTxOnly" presStyleLbl="node1" presStyleIdx="2" presStyleCnt="4">
        <dgm:presLayoutVars>
          <dgm:bulletEnabled val="1"/>
        </dgm:presLayoutVars>
      </dgm:prSet>
      <dgm:spPr/>
      <dgm:t>
        <a:bodyPr/>
        <a:lstStyle/>
        <a:p>
          <a:endParaRPr lang="en-US"/>
        </a:p>
      </dgm:t>
    </dgm:pt>
    <dgm:pt modelId="{C45F202A-826D-924E-8D7C-52FE2347FB29}" type="pres">
      <dgm:prSet presAssocID="{544197F9-9FCF-404C-9F69-A6A006D64738}" presName="parSpace" presStyleCnt="0"/>
      <dgm:spPr/>
    </dgm:pt>
    <dgm:pt modelId="{E94E64A5-5D2C-FF4D-AE7E-1F02BB1E6992}" type="pres">
      <dgm:prSet presAssocID="{1BFBB06E-6CEE-E04E-A4FD-87F21FECE46A}" presName="parTxOnly" presStyleLbl="node1" presStyleIdx="3" presStyleCnt="4">
        <dgm:presLayoutVars>
          <dgm:bulletEnabled val="1"/>
        </dgm:presLayoutVars>
      </dgm:prSet>
      <dgm:spPr/>
      <dgm:t>
        <a:bodyPr/>
        <a:lstStyle/>
        <a:p>
          <a:endParaRPr lang="en-US"/>
        </a:p>
      </dgm:t>
    </dgm:pt>
  </dgm:ptLst>
  <dgm:cxnLst>
    <dgm:cxn modelId="{AADBAB66-3DBC-D045-9B86-5EB7ACBAA3D3}" srcId="{E9290BFE-9188-7C40-A2FB-97BB96AB2EAA}" destId="{59C2063D-9110-3345-A4CB-4932FBF9F2AC}" srcOrd="2" destOrd="0" parTransId="{2A50BE4C-1BEC-7943-AEF3-ADAFEBF11E2D}" sibTransId="{544197F9-9FCF-404C-9F69-A6A006D64738}"/>
    <dgm:cxn modelId="{F9F061EE-7209-2D42-A008-827BA3120ED6}" srcId="{E9290BFE-9188-7C40-A2FB-97BB96AB2EAA}" destId="{1BFBB06E-6CEE-E04E-A4FD-87F21FECE46A}" srcOrd="3" destOrd="0" parTransId="{FCA868E4-8587-3B4F-909D-29E60A8F41F8}" sibTransId="{7E64715B-2FD1-6F46-88F2-CFF93A8D3F7A}"/>
    <dgm:cxn modelId="{0C990C08-56D1-F048-BEDC-72CB2757F14D}" type="presOf" srcId="{D875B0A6-0E0E-A54C-AB5D-3B897656E8AF}" destId="{A53BB835-A06D-EA4E-A32E-B27A8C899754}" srcOrd="0" destOrd="0" presId="urn:microsoft.com/office/officeart/2005/8/layout/hChevron3"/>
    <dgm:cxn modelId="{9EBE8ABD-E6A7-294B-9856-553806E6E4E3}" type="presOf" srcId="{1BFBB06E-6CEE-E04E-A4FD-87F21FECE46A}" destId="{E94E64A5-5D2C-FF4D-AE7E-1F02BB1E6992}" srcOrd="0" destOrd="0" presId="urn:microsoft.com/office/officeart/2005/8/layout/hChevron3"/>
    <dgm:cxn modelId="{E5ED88AE-3406-4D47-93A8-A1EFC38022CF}" srcId="{E9290BFE-9188-7C40-A2FB-97BB96AB2EAA}" destId="{0A1D1FAB-42FA-0946-AEAB-14FB056B2898}" srcOrd="0" destOrd="0" parTransId="{EB609068-4338-1849-859B-D8B6ED38E72A}" sibTransId="{C9768D7E-B7FE-B541-96B4-B1B1B5F5BCA3}"/>
    <dgm:cxn modelId="{C5DE50F3-A006-6B42-AB23-3C5F6F146FE6}" srcId="{E9290BFE-9188-7C40-A2FB-97BB96AB2EAA}" destId="{D875B0A6-0E0E-A54C-AB5D-3B897656E8AF}" srcOrd="1" destOrd="0" parTransId="{041D8A5C-E084-1E42-9375-B1ECD268EDD7}" sibTransId="{1559361F-7806-9B4D-9A85-FA833D2A8748}"/>
    <dgm:cxn modelId="{A61D570B-1F28-5543-89CB-41FDA3F5D490}" type="presOf" srcId="{0A1D1FAB-42FA-0946-AEAB-14FB056B2898}" destId="{1F104E99-4F2E-8243-A03D-C26CAC93242A}" srcOrd="0" destOrd="0" presId="urn:microsoft.com/office/officeart/2005/8/layout/hChevron3"/>
    <dgm:cxn modelId="{00BED32C-DBAE-6B41-AE92-D3206088C18D}" type="presOf" srcId="{E9290BFE-9188-7C40-A2FB-97BB96AB2EAA}" destId="{9EDCF6F9-FEE9-714A-BBDD-5602231563EA}" srcOrd="0" destOrd="0" presId="urn:microsoft.com/office/officeart/2005/8/layout/hChevron3"/>
    <dgm:cxn modelId="{1E97B59A-A652-0744-91E8-02EE12AE774F}" type="presOf" srcId="{59C2063D-9110-3345-A4CB-4932FBF9F2AC}" destId="{E580A207-3AC3-3646-90FA-786D05E82AC0}" srcOrd="0" destOrd="0" presId="urn:microsoft.com/office/officeart/2005/8/layout/hChevron3"/>
    <dgm:cxn modelId="{3ADFDCDD-8ADF-7344-88FB-823F0B461E03}" type="presParOf" srcId="{9EDCF6F9-FEE9-714A-BBDD-5602231563EA}" destId="{1F104E99-4F2E-8243-A03D-C26CAC93242A}" srcOrd="0" destOrd="0" presId="urn:microsoft.com/office/officeart/2005/8/layout/hChevron3"/>
    <dgm:cxn modelId="{0BA27A87-53E9-5644-A806-D105699F65A2}" type="presParOf" srcId="{9EDCF6F9-FEE9-714A-BBDD-5602231563EA}" destId="{A3280589-1D7E-544B-8CD4-6CA547C85453}" srcOrd="1" destOrd="0" presId="urn:microsoft.com/office/officeart/2005/8/layout/hChevron3"/>
    <dgm:cxn modelId="{D2446A1E-58B8-524B-932A-306045111879}" type="presParOf" srcId="{9EDCF6F9-FEE9-714A-BBDD-5602231563EA}" destId="{A53BB835-A06D-EA4E-A32E-B27A8C899754}" srcOrd="2" destOrd="0" presId="urn:microsoft.com/office/officeart/2005/8/layout/hChevron3"/>
    <dgm:cxn modelId="{0569B688-01D7-4C4B-9C99-AA2C7453E5DE}" type="presParOf" srcId="{9EDCF6F9-FEE9-714A-BBDD-5602231563EA}" destId="{B818F5B9-1B22-6647-A0D3-D5B0291A2367}" srcOrd="3" destOrd="0" presId="urn:microsoft.com/office/officeart/2005/8/layout/hChevron3"/>
    <dgm:cxn modelId="{37D66935-F3E5-694B-A56C-298DA86C21A3}" type="presParOf" srcId="{9EDCF6F9-FEE9-714A-BBDD-5602231563EA}" destId="{E580A207-3AC3-3646-90FA-786D05E82AC0}" srcOrd="4" destOrd="0" presId="urn:microsoft.com/office/officeart/2005/8/layout/hChevron3"/>
    <dgm:cxn modelId="{80DD63D6-8147-E840-99E7-5B7651F8ADEE}" type="presParOf" srcId="{9EDCF6F9-FEE9-714A-BBDD-5602231563EA}" destId="{C45F202A-826D-924E-8D7C-52FE2347FB29}" srcOrd="5" destOrd="0" presId="urn:microsoft.com/office/officeart/2005/8/layout/hChevron3"/>
    <dgm:cxn modelId="{5CD42E89-1E9A-2548-B452-6C1E3A5D6272}" type="presParOf" srcId="{9EDCF6F9-FEE9-714A-BBDD-5602231563EA}" destId="{E94E64A5-5D2C-FF4D-AE7E-1F02BB1E699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CCDED-27EB-CC4C-A3E2-9BD14D841ED9}" type="doc">
      <dgm:prSet loTypeId="urn:microsoft.com/office/officeart/2005/8/layout/lProcess3" loCatId="" qsTypeId="urn:microsoft.com/office/officeart/2005/8/quickstyle/simple2" qsCatId="simple" csTypeId="urn:microsoft.com/office/officeart/2005/8/colors/colorful4" csCatId="colorful" phldr="1"/>
      <dgm:spPr/>
      <dgm:t>
        <a:bodyPr/>
        <a:lstStyle/>
        <a:p>
          <a:endParaRPr lang="en-US"/>
        </a:p>
      </dgm:t>
    </dgm:pt>
    <dgm:pt modelId="{0226FF5D-D2FF-1A47-93A0-C58291DC7A37}">
      <dgm:prSet phldrT="[Text]"/>
      <dgm:spPr/>
      <dgm:t>
        <a:bodyPr/>
        <a:lstStyle/>
        <a:p>
          <a:r>
            <a:rPr lang="en-US" dirty="0" smtClean="0">
              <a:latin typeface="Arial" panose="020B0604020202020204" pitchFamily="34" charset="0"/>
              <a:cs typeface="Arial" panose="020B0604020202020204" pitchFamily="34" charset="0"/>
            </a:rPr>
            <a:t>Majors that require calculus at some point in the sequence</a:t>
          </a:r>
          <a:endParaRPr lang="en-US" dirty="0"/>
        </a:p>
      </dgm:t>
    </dgm:pt>
    <dgm:pt modelId="{5FCCB76A-23E9-3840-8801-D1CA6AFBBE00}" type="parTrans" cxnId="{D7AE29A9-C9D5-3743-A312-11FD364B6116}">
      <dgm:prSet/>
      <dgm:spPr/>
      <dgm:t>
        <a:bodyPr/>
        <a:lstStyle/>
        <a:p>
          <a:endParaRPr lang="en-US"/>
        </a:p>
      </dgm:t>
    </dgm:pt>
    <dgm:pt modelId="{AD464748-D469-7843-9E51-33BEE26210BA}" type="sibTrans" cxnId="{D7AE29A9-C9D5-3743-A312-11FD364B6116}">
      <dgm:prSet/>
      <dgm:spPr/>
      <dgm:t>
        <a:bodyPr/>
        <a:lstStyle/>
        <a:p>
          <a:endParaRPr lang="en-US"/>
        </a:p>
      </dgm:t>
    </dgm:pt>
    <dgm:pt modelId="{D9FF4E28-CC73-FA4B-9E43-2AB8A2928B96}">
      <dgm:prSet phldrT="[Text]"/>
      <dgm:spPr/>
      <dgm:t>
        <a:bodyPr/>
        <a:lstStyle/>
        <a:p>
          <a:r>
            <a:rPr lang="en-US" dirty="0" smtClean="0"/>
            <a:t>College Algebra</a:t>
          </a:r>
          <a:endParaRPr lang="en-US" dirty="0"/>
        </a:p>
      </dgm:t>
    </dgm:pt>
    <dgm:pt modelId="{FF320FD0-875B-3A48-BAF5-59029A26DBE2}" type="parTrans" cxnId="{B85676F7-4EC3-BA47-9C4C-2B9D5A50351E}">
      <dgm:prSet/>
      <dgm:spPr/>
      <dgm:t>
        <a:bodyPr/>
        <a:lstStyle/>
        <a:p>
          <a:endParaRPr lang="en-US"/>
        </a:p>
      </dgm:t>
    </dgm:pt>
    <dgm:pt modelId="{E58D6E5D-B930-9841-8D1C-C99E9BFB4E5A}" type="sibTrans" cxnId="{B85676F7-4EC3-BA47-9C4C-2B9D5A50351E}">
      <dgm:prSet/>
      <dgm:spPr/>
      <dgm:t>
        <a:bodyPr/>
        <a:lstStyle/>
        <a:p>
          <a:endParaRPr lang="en-US"/>
        </a:p>
      </dgm:t>
    </dgm:pt>
    <dgm:pt modelId="{A284D442-861B-E845-8A32-141C04AF3AE4}">
      <dgm:prSet phldrT="[Text]"/>
      <dgm:spPr/>
      <dgm:t>
        <a:bodyPr/>
        <a:lstStyle/>
        <a:p>
          <a:r>
            <a:rPr lang="en-US" b="0" dirty="0" smtClean="0"/>
            <a:t>Pre-calculus » Calculus</a:t>
          </a:r>
          <a:endParaRPr lang="en-US" b="0" dirty="0"/>
        </a:p>
      </dgm:t>
    </dgm:pt>
    <dgm:pt modelId="{A1814D24-ACC0-9349-B459-5979F688F729}" type="parTrans" cxnId="{98D23228-35F0-3C42-99DD-2D5CD9B8C063}">
      <dgm:prSet/>
      <dgm:spPr/>
      <dgm:t>
        <a:bodyPr/>
        <a:lstStyle/>
        <a:p>
          <a:endParaRPr lang="en-US"/>
        </a:p>
      </dgm:t>
    </dgm:pt>
    <dgm:pt modelId="{F03C6927-FA85-1644-BBEF-B084B3F60298}" type="sibTrans" cxnId="{98D23228-35F0-3C42-99DD-2D5CD9B8C063}">
      <dgm:prSet/>
      <dgm:spPr/>
      <dgm:t>
        <a:bodyPr/>
        <a:lstStyle/>
        <a:p>
          <a:endParaRPr lang="en-US"/>
        </a:p>
      </dgm:t>
    </dgm:pt>
    <dgm:pt modelId="{CDDAC290-E490-164A-B537-DF3DF067A561}">
      <dgm:prSet phldrT="[Text]"/>
      <dgm:spPr/>
      <dgm:t>
        <a:bodyPr/>
        <a:lstStyle/>
        <a:p>
          <a:r>
            <a:rPr lang="en-US" dirty="0" smtClean="0">
              <a:latin typeface="Arial" panose="020B0604020202020204" pitchFamily="34" charset="0"/>
              <a:cs typeface="Arial" panose="020B0604020202020204" pitchFamily="34" charset="0"/>
            </a:rPr>
            <a:t>Science</a:t>
          </a:r>
          <a:r>
            <a:rPr lang="en-US" baseline="0" dirty="0" smtClean="0">
              <a:latin typeface="Arial" panose="020B0604020202020204" pitchFamily="34" charset="0"/>
              <a:cs typeface="Arial" panose="020B0604020202020204" pitchFamily="34" charset="0"/>
            </a:rPr>
            <a:t>, Technology, Mathematics majors</a:t>
          </a:r>
          <a:endParaRPr lang="en-US" dirty="0"/>
        </a:p>
      </dgm:t>
    </dgm:pt>
    <dgm:pt modelId="{CB939875-9EB5-A541-BAFE-60C7525369ED}" type="parTrans" cxnId="{2AE087DC-906F-A24E-B552-ECC8339AC884}">
      <dgm:prSet/>
      <dgm:spPr/>
      <dgm:t>
        <a:bodyPr/>
        <a:lstStyle/>
        <a:p>
          <a:endParaRPr lang="en-US"/>
        </a:p>
      </dgm:t>
    </dgm:pt>
    <dgm:pt modelId="{10BD885E-5665-0E42-8782-7535E27D8DEB}" type="sibTrans" cxnId="{2AE087DC-906F-A24E-B552-ECC8339AC884}">
      <dgm:prSet/>
      <dgm:spPr/>
      <dgm:t>
        <a:bodyPr/>
        <a:lstStyle/>
        <a:p>
          <a:endParaRPr lang="en-US"/>
        </a:p>
      </dgm:t>
    </dgm:pt>
    <dgm:pt modelId="{ED2E88D3-BA2F-F94C-97AC-235C1BA7E5B8}">
      <dgm:prSet phldrT="[Text]"/>
      <dgm:spPr/>
      <dgm:t>
        <a:bodyPr/>
        <a:lstStyle/>
        <a:p>
          <a:r>
            <a:rPr lang="en-US" dirty="0" smtClean="0"/>
            <a:t>Calculus</a:t>
          </a:r>
          <a:endParaRPr lang="en-US" dirty="0"/>
        </a:p>
      </dgm:t>
    </dgm:pt>
    <dgm:pt modelId="{8DA65612-F750-784E-B80C-62B90378C4FA}" type="parTrans" cxnId="{E9B87AB3-B5D7-7145-9EFC-C6CAE58A84D9}">
      <dgm:prSet/>
      <dgm:spPr/>
      <dgm:t>
        <a:bodyPr/>
        <a:lstStyle/>
        <a:p>
          <a:endParaRPr lang="en-US"/>
        </a:p>
      </dgm:t>
    </dgm:pt>
    <dgm:pt modelId="{41B36389-DC66-3144-86AB-383D762FF7D3}" type="sibTrans" cxnId="{E9B87AB3-B5D7-7145-9EFC-C6CAE58A84D9}">
      <dgm:prSet/>
      <dgm:spPr/>
      <dgm:t>
        <a:bodyPr/>
        <a:lstStyle/>
        <a:p>
          <a:endParaRPr lang="en-US"/>
        </a:p>
      </dgm:t>
    </dgm:pt>
    <dgm:pt modelId="{87B760AB-04CB-6640-8CBE-F2612941B576}">
      <dgm:prSet phldrT="[Text]"/>
      <dgm:spPr/>
      <dgm:t>
        <a:bodyPr/>
        <a:lstStyle/>
        <a:p>
          <a:r>
            <a:rPr lang="en-US" dirty="0" smtClean="0">
              <a:latin typeface="Arial" panose="020B0604020202020204" pitchFamily="34" charset="0"/>
              <a:cs typeface="Arial" panose="020B0604020202020204" pitchFamily="34" charset="0"/>
            </a:rPr>
            <a:t>Engineering majors and all Georgia</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Tech</a:t>
          </a:r>
          <a:r>
            <a:rPr lang="en-US" baseline="0" dirty="0" smtClean="0">
              <a:latin typeface="Arial" panose="020B0604020202020204" pitchFamily="34" charset="0"/>
              <a:cs typeface="Arial" panose="020B0604020202020204" pitchFamily="34" charset="0"/>
            </a:rPr>
            <a:t> students</a:t>
          </a:r>
          <a:endParaRPr lang="en-US" dirty="0"/>
        </a:p>
      </dgm:t>
    </dgm:pt>
    <dgm:pt modelId="{87103B70-F18D-0E4F-AD2E-076D5DC9A5D7}" type="parTrans" cxnId="{FBA1177E-28D8-9049-8871-377C9D86F7D9}">
      <dgm:prSet/>
      <dgm:spPr/>
      <dgm:t>
        <a:bodyPr/>
        <a:lstStyle/>
        <a:p>
          <a:endParaRPr lang="en-US"/>
        </a:p>
      </dgm:t>
    </dgm:pt>
    <dgm:pt modelId="{E90A9123-5E41-C244-81B7-0F4F19685271}" type="sibTrans" cxnId="{FBA1177E-28D8-9049-8871-377C9D86F7D9}">
      <dgm:prSet/>
      <dgm:spPr/>
      <dgm:t>
        <a:bodyPr/>
        <a:lstStyle/>
        <a:p>
          <a:endParaRPr lang="en-US"/>
        </a:p>
      </dgm:t>
    </dgm:pt>
    <dgm:pt modelId="{D6500084-05C2-3542-BA42-F34080B631A5}">
      <dgm:prSet phldrT="[Text]"/>
      <dgm:spPr/>
      <dgm:t>
        <a:bodyPr/>
        <a:lstStyle/>
        <a:p>
          <a:r>
            <a:rPr lang="en-US" dirty="0" smtClean="0"/>
            <a:t>Calculus	</a:t>
          </a:r>
          <a:endParaRPr lang="en-US" dirty="0"/>
        </a:p>
      </dgm:t>
    </dgm:pt>
    <dgm:pt modelId="{6CB9DE2E-569D-F34B-A526-88B785B0ECF3}" type="parTrans" cxnId="{420C51A1-F18D-F64B-A124-F4D02081C6E9}">
      <dgm:prSet/>
      <dgm:spPr/>
      <dgm:t>
        <a:bodyPr/>
        <a:lstStyle/>
        <a:p>
          <a:endParaRPr lang="en-US"/>
        </a:p>
      </dgm:t>
    </dgm:pt>
    <dgm:pt modelId="{2CCC6AC7-2C23-674D-AFFD-8A7623771EEB}" type="sibTrans" cxnId="{420C51A1-F18D-F64B-A124-F4D02081C6E9}">
      <dgm:prSet/>
      <dgm:spPr/>
      <dgm:t>
        <a:bodyPr/>
        <a:lstStyle/>
        <a:p>
          <a:endParaRPr lang="en-US"/>
        </a:p>
      </dgm:t>
    </dgm:pt>
    <dgm:pt modelId="{D7EC588B-51CB-474B-87CF-6C429418430A}">
      <dgm:prSet/>
      <dgm:spPr/>
      <dgm:t>
        <a:bodyPr/>
        <a:lstStyle/>
        <a:p>
          <a:r>
            <a:rPr lang="en-US" baseline="0" dirty="0" smtClean="0">
              <a:latin typeface="Arial" panose="020B0604020202020204" pitchFamily="34" charset="0"/>
              <a:cs typeface="Arial" panose="020B0604020202020204" pitchFamily="34" charset="0"/>
            </a:rPr>
            <a:t>Pre-calculus or Trigonometry </a:t>
          </a:r>
          <a:endParaRPr lang="en-US" dirty="0">
            <a:latin typeface="Arial" panose="020B0604020202020204" pitchFamily="34" charset="0"/>
            <a:cs typeface="Arial" panose="020B0604020202020204" pitchFamily="34" charset="0"/>
          </a:endParaRPr>
        </a:p>
      </dgm:t>
    </dgm:pt>
    <dgm:pt modelId="{984AD09D-7A6A-4147-9521-B961F27401DC}" type="parTrans" cxnId="{1390A45E-C3AD-0348-9DE1-E6210600BB2D}">
      <dgm:prSet/>
      <dgm:spPr/>
      <dgm:t>
        <a:bodyPr/>
        <a:lstStyle/>
        <a:p>
          <a:endParaRPr lang="en-US"/>
        </a:p>
      </dgm:t>
    </dgm:pt>
    <dgm:pt modelId="{E9204733-CF1F-DF49-A0E4-387A3F693EA4}" type="sibTrans" cxnId="{1390A45E-C3AD-0348-9DE1-E6210600BB2D}">
      <dgm:prSet/>
      <dgm:spPr/>
      <dgm:t>
        <a:bodyPr/>
        <a:lstStyle/>
        <a:p>
          <a:endParaRPr lang="en-US"/>
        </a:p>
      </dgm:t>
    </dgm:pt>
    <dgm:pt modelId="{805AE03C-BFA3-8644-BF62-D4EE0B933FFE}">
      <dgm:prSet/>
      <dgm:spPr/>
      <dgm:t>
        <a:bodyPr/>
        <a:lstStyle/>
        <a:p>
          <a:r>
            <a:rPr lang="en-US" dirty="0" smtClean="0"/>
            <a:t>More Calculus</a:t>
          </a:r>
          <a:endParaRPr lang="en-US" dirty="0"/>
        </a:p>
      </dgm:t>
    </dgm:pt>
    <dgm:pt modelId="{10C4D91D-08A8-1C4F-95EC-A413641AD438}" type="parTrans" cxnId="{44148648-3970-E74C-9A28-D46876DD91F3}">
      <dgm:prSet/>
      <dgm:spPr/>
      <dgm:t>
        <a:bodyPr/>
        <a:lstStyle/>
        <a:p>
          <a:endParaRPr lang="en-US"/>
        </a:p>
      </dgm:t>
    </dgm:pt>
    <dgm:pt modelId="{5DAB2F71-4BAF-124D-8053-8BF9A5B9D029}" type="sibTrans" cxnId="{44148648-3970-E74C-9A28-D46876DD91F3}">
      <dgm:prSet/>
      <dgm:spPr/>
      <dgm:t>
        <a:bodyPr/>
        <a:lstStyle/>
        <a:p>
          <a:endParaRPr lang="en-US"/>
        </a:p>
      </dgm:t>
    </dgm:pt>
    <dgm:pt modelId="{9B6D1D95-530B-6F4B-8DED-F6FD2CAD1F24}">
      <dgm:prSet/>
      <dgm:spPr/>
      <dgm:t>
        <a:bodyPr/>
        <a:lstStyle/>
        <a:p>
          <a:r>
            <a:rPr lang="en-US" dirty="0" smtClean="0"/>
            <a:t>Everyone Else</a:t>
          </a:r>
          <a:endParaRPr lang="en-US" dirty="0"/>
        </a:p>
      </dgm:t>
    </dgm:pt>
    <dgm:pt modelId="{C12A0458-DE86-234B-9D8D-518F24927EC1}" type="parTrans" cxnId="{7E6F71A8-F353-A94A-B2EC-B05E8C0B90D5}">
      <dgm:prSet/>
      <dgm:spPr/>
      <dgm:t>
        <a:bodyPr/>
        <a:lstStyle/>
        <a:p>
          <a:endParaRPr lang="en-US"/>
        </a:p>
      </dgm:t>
    </dgm:pt>
    <dgm:pt modelId="{70D9A8CE-9840-604B-8C45-CFB0CEB8B16D}" type="sibTrans" cxnId="{7E6F71A8-F353-A94A-B2EC-B05E8C0B90D5}">
      <dgm:prSet/>
      <dgm:spPr/>
      <dgm:t>
        <a:bodyPr/>
        <a:lstStyle/>
        <a:p>
          <a:endParaRPr lang="en-US"/>
        </a:p>
      </dgm:t>
    </dgm:pt>
    <dgm:pt modelId="{3427BA73-1433-4547-BEF6-6203CCD2EC87}">
      <dgm:prSet/>
      <dgm:spPr/>
      <dgm:t>
        <a:bodyPr/>
        <a:lstStyle/>
        <a:p>
          <a:r>
            <a:rPr lang="en-US" dirty="0" smtClean="0"/>
            <a:t>Math Modeling or Quantitative Reasoning</a:t>
          </a:r>
          <a:endParaRPr lang="en-US" dirty="0"/>
        </a:p>
      </dgm:t>
    </dgm:pt>
    <dgm:pt modelId="{96CA8E03-BFB2-EA4A-82F4-D3889F6C0C79}" type="parTrans" cxnId="{D5CC5F61-B636-BF4A-8CAE-F814964DC88B}">
      <dgm:prSet/>
      <dgm:spPr/>
      <dgm:t>
        <a:bodyPr/>
        <a:lstStyle/>
        <a:p>
          <a:endParaRPr lang="en-US"/>
        </a:p>
      </dgm:t>
    </dgm:pt>
    <dgm:pt modelId="{44C7412F-35E3-9D4F-BE8F-4C04F1315658}" type="sibTrans" cxnId="{D5CC5F61-B636-BF4A-8CAE-F814964DC88B}">
      <dgm:prSet/>
      <dgm:spPr/>
      <dgm:t>
        <a:bodyPr/>
        <a:lstStyle/>
        <a:p>
          <a:endParaRPr lang="en-US"/>
        </a:p>
      </dgm:t>
    </dgm:pt>
    <dgm:pt modelId="{C45B9314-1CC3-C049-8470-62A2164F384A}">
      <dgm:prSet/>
      <dgm:spPr/>
      <dgm:t>
        <a:bodyPr/>
        <a:lstStyle/>
        <a:p>
          <a:r>
            <a:rPr lang="en-US" dirty="0" smtClean="0"/>
            <a:t>Statistics</a:t>
          </a:r>
          <a:endParaRPr lang="en-US" dirty="0"/>
        </a:p>
      </dgm:t>
    </dgm:pt>
    <dgm:pt modelId="{F89A7C13-B60C-0541-AB23-30BC08EF53DE}" type="parTrans" cxnId="{17EECC20-BA4A-D141-91B7-B3F2BB7861AC}">
      <dgm:prSet/>
      <dgm:spPr/>
      <dgm:t>
        <a:bodyPr/>
        <a:lstStyle/>
        <a:p>
          <a:endParaRPr lang="en-US"/>
        </a:p>
      </dgm:t>
    </dgm:pt>
    <dgm:pt modelId="{D8857995-32DB-B147-BB24-7E6E563820D4}" type="sibTrans" cxnId="{17EECC20-BA4A-D141-91B7-B3F2BB7861AC}">
      <dgm:prSet/>
      <dgm:spPr/>
      <dgm:t>
        <a:bodyPr/>
        <a:lstStyle/>
        <a:p>
          <a:endParaRPr lang="en-US"/>
        </a:p>
      </dgm:t>
    </dgm:pt>
    <dgm:pt modelId="{71897DB1-4720-A049-8020-3BFA392974B4}" type="pres">
      <dgm:prSet presAssocID="{EC4CCDED-27EB-CC4C-A3E2-9BD14D841ED9}" presName="Name0" presStyleCnt="0">
        <dgm:presLayoutVars>
          <dgm:chPref val="3"/>
          <dgm:dir/>
          <dgm:animLvl val="lvl"/>
          <dgm:resizeHandles/>
        </dgm:presLayoutVars>
      </dgm:prSet>
      <dgm:spPr/>
      <dgm:t>
        <a:bodyPr/>
        <a:lstStyle/>
        <a:p>
          <a:endParaRPr lang="en-US"/>
        </a:p>
      </dgm:t>
    </dgm:pt>
    <dgm:pt modelId="{6C71B2B7-47D4-F641-98F6-4E2043C0A17E}" type="pres">
      <dgm:prSet presAssocID="{CDDAC290-E490-164A-B537-DF3DF067A561}" presName="horFlow" presStyleCnt="0"/>
      <dgm:spPr/>
      <dgm:t>
        <a:bodyPr/>
        <a:lstStyle/>
        <a:p>
          <a:endParaRPr lang="en-US"/>
        </a:p>
      </dgm:t>
    </dgm:pt>
    <dgm:pt modelId="{8229FF12-1930-6F48-993E-A2389B373F3A}" type="pres">
      <dgm:prSet presAssocID="{CDDAC290-E490-164A-B537-DF3DF067A561}" presName="bigChev" presStyleLbl="node1" presStyleIdx="0" presStyleCnt="4" custScaleX="183758"/>
      <dgm:spPr/>
      <dgm:t>
        <a:bodyPr/>
        <a:lstStyle/>
        <a:p>
          <a:endParaRPr lang="en-US"/>
        </a:p>
      </dgm:t>
    </dgm:pt>
    <dgm:pt modelId="{FC1C4F1F-3984-2948-BBA1-2445E717F51B}" type="pres">
      <dgm:prSet presAssocID="{984AD09D-7A6A-4147-9521-B961F27401DC}" presName="parTrans" presStyleCnt="0"/>
      <dgm:spPr/>
      <dgm:t>
        <a:bodyPr/>
        <a:lstStyle/>
        <a:p>
          <a:endParaRPr lang="en-US"/>
        </a:p>
      </dgm:t>
    </dgm:pt>
    <dgm:pt modelId="{D31AAA1E-F4E6-9746-A0FB-C5C06D2E2CEC}" type="pres">
      <dgm:prSet presAssocID="{D7EC588B-51CB-474B-87CF-6C429418430A}" presName="node" presStyleLbl="alignAccFollowNode1" presStyleIdx="0" presStyleCnt="8" custScaleX="154976">
        <dgm:presLayoutVars>
          <dgm:bulletEnabled val="1"/>
        </dgm:presLayoutVars>
      </dgm:prSet>
      <dgm:spPr/>
      <dgm:t>
        <a:bodyPr/>
        <a:lstStyle/>
        <a:p>
          <a:endParaRPr lang="en-US"/>
        </a:p>
      </dgm:t>
    </dgm:pt>
    <dgm:pt modelId="{5C4D259B-93B6-C248-81CF-2D357F144D8C}" type="pres">
      <dgm:prSet presAssocID="{E9204733-CF1F-DF49-A0E4-387A3F693EA4}" presName="sibTrans" presStyleCnt="0"/>
      <dgm:spPr/>
      <dgm:t>
        <a:bodyPr/>
        <a:lstStyle/>
        <a:p>
          <a:endParaRPr lang="en-US"/>
        </a:p>
      </dgm:t>
    </dgm:pt>
    <dgm:pt modelId="{9421ED0A-2F67-8B49-AA11-C93CDFA855A7}" type="pres">
      <dgm:prSet presAssocID="{ED2E88D3-BA2F-F94C-97AC-235C1BA7E5B8}" presName="node" presStyleLbl="alignAccFollowNode1" presStyleIdx="1" presStyleCnt="8" custScaleX="154976">
        <dgm:presLayoutVars>
          <dgm:bulletEnabled val="1"/>
        </dgm:presLayoutVars>
      </dgm:prSet>
      <dgm:spPr/>
      <dgm:t>
        <a:bodyPr/>
        <a:lstStyle/>
        <a:p>
          <a:endParaRPr lang="en-US"/>
        </a:p>
      </dgm:t>
    </dgm:pt>
    <dgm:pt modelId="{94CAF48F-77CD-F64B-A4F7-1F4A5AEA3D8E}" type="pres">
      <dgm:prSet presAssocID="{CDDAC290-E490-164A-B537-DF3DF067A561}" presName="vSp" presStyleCnt="0"/>
      <dgm:spPr/>
      <dgm:t>
        <a:bodyPr/>
        <a:lstStyle/>
        <a:p>
          <a:endParaRPr lang="en-US"/>
        </a:p>
      </dgm:t>
    </dgm:pt>
    <dgm:pt modelId="{CE2E6FF5-5AD1-7C4D-AD3C-7E3C769DF19F}" type="pres">
      <dgm:prSet presAssocID="{87B760AB-04CB-6640-8CBE-F2612941B576}" presName="horFlow" presStyleCnt="0"/>
      <dgm:spPr/>
      <dgm:t>
        <a:bodyPr/>
        <a:lstStyle/>
        <a:p>
          <a:endParaRPr lang="en-US"/>
        </a:p>
      </dgm:t>
    </dgm:pt>
    <dgm:pt modelId="{E97B8E16-ECE4-D74F-926F-E7DD9CA1A208}" type="pres">
      <dgm:prSet presAssocID="{87B760AB-04CB-6640-8CBE-F2612941B576}" presName="bigChev" presStyleLbl="node1" presStyleIdx="1" presStyleCnt="4" custScaleX="183758"/>
      <dgm:spPr/>
      <dgm:t>
        <a:bodyPr/>
        <a:lstStyle/>
        <a:p>
          <a:endParaRPr lang="en-US"/>
        </a:p>
      </dgm:t>
    </dgm:pt>
    <dgm:pt modelId="{DD937A6E-03CD-4C4A-825A-78C38C8D5781}" type="pres">
      <dgm:prSet presAssocID="{6CB9DE2E-569D-F34B-A526-88B785B0ECF3}" presName="parTrans" presStyleCnt="0"/>
      <dgm:spPr/>
      <dgm:t>
        <a:bodyPr/>
        <a:lstStyle/>
        <a:p>
          <a:endParaRPr lang="en-US"/>
        </a:p>
      </dgm:t>
    </dgm:pt>
    <dgm:pt modelId="{FEE58737-A874-5648-ABED-EDD65BACFAFD}" type="pres">
      <dgm:prSet presAssocID="{D6500084-05C2-3542-BA42-F34080B631A5}" presName="node" presStyleLbl="alignAccFollowNode1" presStyleIdx="2" presStyleCnt="8" custScaleX="154976">
        <dgm:presLayoutVars>
          <dgm:bulletEnabled val="1"/>
        </dgm:presLayoutVars>
      </dgm:prSet>
      <dgm:spPr/>
      <dgm:t>
        <a:bodyPr/>
        <a:lstStyle/>
        <a:p>
          <a:endParaRPr lang="en-US"/>
        </a:p>
      </dgm:t>
    </dgm:pt>
    <dgm:pt modelId="{20A5A5E3-8014-CC43-964F-8205D471F90A}" type="pres">
      <dgm:prSet presAssocID="{2CCC6AC7-2C23-674D-AFFD-8A7623771EEB}" presName="sibTrans" presStyleCnt="0"/>
      <dgm:spPr/>
      <dgm:t>
        <a:bodyPr/>
        <a:lstStyle/>
        <a:p>
          <a:endParaRPr lang="en-US"/>
        </a:p>
      </dgm:t>
    </dgm:pt>
    <dgm:pt modelId="{7DC7EF6C-F89D-7949-86DD-78AC22939A66}" type="pres">
      <dgm:prSet presAssocID="{805AE03C-BFA3-8644-BF62-D4EE0B933FFE}" presName="node" presStyleLbl="alignAccFollowNode1" presStyleIdx="3" presStyleCnt="8" custScaleX="154976">
        <dgm:presLayoutVars>
          <dgm:bulletEnabled val="1"/>
        </dgm:presLayoutVars>
      </dgm:prSet>
      <dgm:spPr/>
      <dgm:t>
        <a:bodyPr/>
        <a:lstStyle/>
        <a:p>
          <a:endParaRPr lang="en-US"/>
        </a:p>
      </dgm:t>
    </dgm:pt>
    <dgm:pt modelId="{EBFFE0CD-2890-C346-BE35-28D5BFAEA9AD}" type="pres">
      <dgm:prSet presAssocID="{87B760AB-04CB-6640-8CBE-F2612941B576}" presName="vSp" presStyleCnt="0"/>
      <dgm:spPr/>
      <dgm:t>
        <a:bodyPr/>
        <a:lstStyle/>
        <a:p>
          <a:endParaRPr lang="en-US"/>
        </a:p>
      </dgm:t>
    </dgm:pt>
    <dgm:pt modelId="{DFA9E1B1-C6CC-C142-88BA-CD89395A7067}" type="pres">
      <dgm:prSet presAssocID="{0226FF5D-D2FF-1A47-93A0-C58291DC7A37}" presName="horFlow" presStyleCnt="0"/>
      <dgm:spPr/>
      <dgm:t>
        <a:bodyPr/>
        <a:lstStyle/>
        <a:p>
          <a:endParaRPr lang="en-US"/>
        </a:p>
      </dgm:t>
    </dgm:pt>
    <dgm:pt modelId="{990697D4-22F4-CF4F-936F-1478216BBF99}" type="pres">
      <dgm:prSet presAssocID="{0226FF5D-D2FF-1A47-93A0-C58291DC7A37}" presName="bigChev" presStyleLbl="node1" presStyleIdx="2" presStyleCnt="4" custScaleX="183758"/>
      <dgm:spPr/>
      <dgm:t>
        <a:bodyPr/>
        <a:lstStyle/>
        <a:p>
          <a:endParaRPr lang="en-US"/>
        </a:p>
      </dgm:t>
    </dgm:pt>
    <dgm:pt modelId="{24AF1079-243E-3A4F-B1F1-1E4AC4E751DB}" type="pres">
      <dgm:prSet presAssocID="{FF320FD0-875B-3A48-BAF5-59029A26DBE2}" presName="parTrans" presStyleCnt="0"/>
      <dgm:spPr/>
      <dgm:t>
        <a:bodyPr/>
        <a:lstStyle/>
        <a:p>
          <a:endParaRPr lang="en-US"/>
        </a:p>
      </dgm:t>
    </dgm:pt>
    <dgm:pt modelId="{340F1257-0AB9-CE4B-9559-4C95337770C4}" type="pres">
      <dgm:prSet presAssocID="{D9FF4E28-CC73-FA4B-9E43-2AB8A2928B96}" presName="node" presStyleLbl="alignAccFollowNode1" presStyleIdx="4" presStyleCnt="8" custScaleX="154976">
        <dgm:presLayoutVars>
          <dgm:bulletEnabled val="1"/>
        </dgm:presLayoutVars>
      </dgm:prSet>
      <dgm:spPr/>
      <dgm:t>
        <a:bodyPr/>
        <a:lstStyle/>
        <a:p>
          <a:endParaRPr lang="en-US"/>
        </a:p>
      </dgm:t>
    </dgm:pt>
    <dgm:pt modelId="{D1894228-0352-BF4E-A3D0-5A508D12C531}" type="pres">
      <dgm:prSet presAssocID="{E58D6E5D-B930-9841-8D1C-C99E9BFB4E5A}" presName="sibTrans" presStyleCnt="0"/>
      <dgm:spPr/>
      <dgm:t>
        <a:bodyPr/>
        <a:lstStyle/>
        <a:p>
          <a:endParaRPr lang="en-US"/>
        </a:p>
      </dgm:t>
    </dgm:pt>
    <dgm:pt modelId="{C0726C75-4331-B443-8E60-18A248A441EF}" type="pres">
      <dgm:prSet presAssocID="{A284D442-861B-E845-8A32-141C04AF3AE4}" presName="node" presStyleLbl="alignAccFollowNode1" presStyleIdx="5" presStyleCnt="8" custScaleX="154976" custScaleY="99628">
        <dgm:presLayoutVars>
          <dgm:bulletEnabled val="1"/>
        </dgm:presLayoutVars>
      </dgm:prSet>
      <dgm:spPr/>
      <dgm:t>
        <a:bodyPr/>
        <a:lstStyle/>
        <a:p>
          <a:endParaRPr lang="en-US"/>
        </a:p>
      </dgm:t>
    </dgm:pt>
    <dgm:pt modelId="{868EBBA6-8869-124F-8E92-8F68E34F4406}" type="pres">
      <dgm:prSet presAssocID="{0226FF5D-D2FF-1A47-93A0-C58291DC7A37}" presName="vSp" presStyleCnt="0"/>
      <dgm:spPr/>
      <dgm:t>
        <a:bodyPr/>
        <a:lstStyle/>
        <a:p>
          <a:endParaRPr lang="en-US"/>
        </a:p>
      </dgm:t>
    </dgm:pt>
    <dgm:pt modelId="{F0FA7179-463F-D043-8CB7-390E93C982B6}" type="pres">
      <dgm:prSet presAssocID="{9B6D1D95-530B-6F4B-8DED-F6FD2CAD1F24}" presName="horFlow" presStyleCnt="0"/>
      <dgm:spPr/>
      <dgm:t>
        <a:bodyPr/>
        <a:lstStyle/>
        <a:p>
          <a:endParaRPr lang="en-US"/>
        </a:p>
      </dgm:t>
    </dgm:pt>
    <dgm:pt modelId="{65AD90DB-C60C-914F-8F50-3F4C0C36A4FA}" type="pres">
      <dgm:prSet presAssocID="{9B6D1D95-530B-6F4B-8DED-F6FD2CAD1F24}" presName="bigChev" presStyleLbl="node1" presStyleIdx="3" presStyleCnt="4" custScaleX="183758"/>
      <dgm:spPr/>
      <dgm:t>
        <a:bodyPr/>
        <a:lstStyle/>
        <a:p>
          <a:endParaRPr lang="en-US"/>
        </a:p>
      </dgm:t>
    </dgm:pt>
    <dgm:pt modelId="{A2AEF02A-B5FC-F649-A56F-5D4E93AB619A}" type="pres">
      <dgm:prSet presAssocID="{96CA8E03-BFB2-EA4A-82F4-D3889F6C0C79}" presName="parTrans" presStyleCnt="0"/>
      <dgm:spPr/>
      <dgm:t>
        <a:bodyPr/>
        <a:lstStyle/>
        <a:p>
          <a:endParaRPr lang="en-US"/>
        </a:p>
      </dgm:t>
    </dgm:pt>
    <dgm:pt modelId="{6C4C60CB-3596-3144-99F7-E2D571BA4190}" type="pres">
      <dgm:prSet presAssocID="{3427BA73-1433-4547-BEF6-6203CCD2EC87}" presName="node" presStyleLbl="alignAccFollowNode1" presStyleIdx="6" presStyleCnt="8" custScaleX="154976">
        <dgm:presLayoutVars>
          <dgm:bulletEnabled val="1"/>
        </dgm:presLayoutVars>
      </dgm:prSet>
      <dgm:spPr/>
      <dgm:t>
        <a:bodyPr/>
        <a:lstStyle/>
        <a:p>
          <a:endParaRPr lang="en-US"/>
        </a:p>
      </dgm:t>
    </dgm:pt>
    <dgm:pt modelId="{E0E58D7F-A172-CE48-B25B-3A7637C6F908}" type="pres">
      <dgm:prSet presAssocID="{44C7412F-35E3-9D4F-BE8F-4C04F1315658}" presName="sibTrans" presStyleCnt="0"/>
      <dgm:spPr/>
      <dgm:t>
        <a:bodyPr/>
        <a:lstStyle/>
        <a:p>
          <a:endParaRPr lang="en-US"/>
        </a:p>
      </dgm:t>
    </dgm:pt>
    <dgm:pt modelId="{B30152B7-2A97-9544-829C-77636B08211E}" type="pres">
      <dgm:prSet presAssocID="{C45B9314-1CC3-C049-8470-62A2164F384A}" presName="node" presStyleLbl="alignAccFollowNode1" presStyleIdx="7" presStyleCnt="8" custScaleX="154976">
        <dgm:presLayoutVars>
          <dgm:bulletEnabled val="1"/>
        </dgm:presLayoutVars>
      </dgm:prSet>
      <dgm:spPr/>
      <dgm:t>
        <a:bodyPr/>
        <a:lstStyle/>
        <a:p>
          <a:endParaRPr lang="en-US"/>
        </a:p>
      </dgm:t>
    </dgm:pt>
  </dgm:ptLst>
  <dgm:cxnLst>
    <dgm:cxn modelId="{81556923-75E3-0148-B052-574F088F4A85}" type="presOf" srcId="{D7EC588B-51CB-474B-87CF-6C429418430A}" destId="{D31AAA1E-F4E6-9746-A0FB-C5C06D2E2CEC}" srcOrd="0" destOrd="0" presId="urn:microsoft.com/office/officeart/2005/8/layout/lProcess3"/>
    <dgm:cxn modelId="{D7AE29A9-C9D5-3743-A312-11FD364B6116}" srcId="{EC4CCDED-27EB-CC4C-A3E2-9BD14D841ED9}" destId="{0226FF5D-D2FF-1A47-93A0-C58291DC7A37}" srcOrd="2" destOrd="0" parTransId="{5FCCB76A-23E9-3840-8801-D1CA6AFBBE00}" sibTransId="{AD464748-D469-7843-9E51-33BEE26210BA}"/>
    <dgm:cxn modelId="{1390A45E-C3AD-0348-9DE1-E6210600BB2D}" srcId="{CDDAC290-E490-164A-B537-DF3DF067A561}" destId="{D7EC588B-51CB-474B-87CF-6C429418430A}" srcOrd="0" destOrd="0" parTransId="{984AD09D-7A6A-4147-9521-B961F27401DC}" sibTransId="{E9204733-CF1F-DF49-A0E4-387A3F693EA4}"/>
    <dgm:cxn modelId="{E2C81991-B8AA-1D48-8253-FD1AE4936A9F}" type="presOf" srcId="{0226FF5D-D2FF-1A47-93A0-C58291DC7A37}" destId="{990697D4-22F4-CF4F-936F-1478216BBF99}" srcOrd="0" destOrd="0" presId="urn:microsoft.com/office/officeart/2005/8/layout/lProcess3"/>
    <dgm:cxn modelId="{C01FDEBD-B4B3-074D-8190-00D5D902522D}" type="presOf" srcId="{805AE03C-BFA3-8644-BF62-D4EE0B933FFE}" destId="{7DC7EF6C-F89D-7949-86DD-78AC22939A66}" srcOrd="0" destOrd="0" presId="urn:microsoft.com/office/officeart/2005/8/layout/lProcess3"/>
    <dgm:cxn modelId="{0932B6FE-D4B9-5B4F-9A0E-3412172692F4}" type="presOf" srcId="{CDDAC290-E490-164A-B537-DF3DF067A561}" destId="{8229FF12-1930-6F48-993E-A2389B373F3A}" srcOrd="0" destOrd="0" presId="urn:microsoft.com/office/officeart/2005/8/layout/lProcess3"/>
    <dgm:cxn modelId="{7E6F71A8-F353-A94A-B2EC-B05E8C0B90D5}" srcId="{EC4CCDED-27EB-CC4C-A3E2-9BD14D841ED9}" destId="{9B6D1D95-530B-6F4B-8DED-F6FD2CAD1F24}" srcOrd="3" destOrd="0" parTransId="{C12A0458-DE86-234B-9D8D-518F24927EC1}" sibTransId="{70D9A8CE-9840-604B-8C45-CFB0CEB8B16D}"/>
    <dgm:cxn modelId="{D5CC5F61-B636-BF4A-8CAE-F814964DC88B}" srcId="{9B6D1D95-530B-6F4B-8DED-F6FD2CAD1F24}" destId="{3427BA73-1433-4547-BEF6-6203CCD2EC87}" srcOrd="0" destOrd="0" parTransId="{96CA8E03-BFB2-EA4A-82F4-D3889F6C0C79}" sibTransId="{44C7412F-35E3-9D4F-BE8F-4C04F1315658}"/>
    <dgm:cxn modelId="{E9B87AB3-B5D7-7145-9EFC-C6CAE58A84D9}" srcId="{CDDAC290-E490-164A-B537-DF3DF067A561}" destId="{ED2E88D3-BA2F-F94C-97AC-235C1BA7E5B8}" srcOrd="1" destOrd="0" parTransId="{8DA65612-F750-784E-B80C-62B90378C4FA}" sibTransId="{41B36389-DC66-3144-86AB-383D762FF7D3}"/>
    <dgm:cxn modelId="{FBA1177E-28D8-9049-8871-377C9D86F7D9}" srcId="{EC4CCDED-27EB-CC4C-A3E2-9BD14D841ED9}" destId="{87B760AB-04CB-6640-8CBE-F2612941B576}" srcOrd="1" destOrd="0" parTransId="{87103B70-F18D-0E4F-AD2E-076D5DC9A5D7}" sibTransId="{E90A9123-5E41-C244-81B7-0F4F19685271}"/>
    <dgm:cxn modelId="{44148648-3970-E74C-9A28-D46876DD91F3}" srcId="{87B760AB-04CB-6640-8CBE-F2612941B576}" destId="{805AE03C-BFA3-8644-BF62-D4EE0B933FFE}" srcOrd="1" destOrd="0" parTransId="{10C4D91D-08A8-1C4F-95EC-A413641AD438}" sibTransId="{5DAB2F71-4BAF-124D-8053-8BF9A5B9D029}"/>
    <dgm:cxn modelId="{31E37B23-30A2-9448-A056-92991EA78C70}" type="presOf" srcId="{D9FF4E28-CC73-FA4B-9E43-2AB8A2928B96}" destId="{340F1257-0AB9-CE4B-9559-4C95337770C4}" srcOrd="0" destOrd="0" presId="urn:microsoft.com/office/officeart/2005/8/layout/lProcess3"/>
    <dgm:cxn modelId="{E460A8FC-6360-6D4D-BD67-2F8F97B02A86}" type="presOf" srcId="{EC4CCDED-27EB-CC4C-A3E2-9BD14D841ED9}" destId="{71897DB1-4720-A049-8020-3BFA392974B4}" srcOrd="0" destOrd="0" presId="urn:microsoft.com/office/officeart/2005/8/layout/lProcess3"/>
    <dgm:cxn modelId="{2AE087DC-906F-A24E-B552-ECC8339AC884}" srcId="{EC4CCDED-27EB-CC4C-A3E2-9BD14D841ED9}" destId="{CDDAC290-E490-164A-B537-DF3DF067A561}" srcOrd="0" destOrd="0" parTransId="{CB939875-9EB5-A541-BAFE-60C7525369ED}" sibTransId="{10BD885E-5665-0E42-8782-7535E27D8DEB}"/>
    <dgm:cxn modelId="{669FDC21-83A5-C149-819F-588F505F5AAA}" type="presOf" srcId="{ED2E88D3-BA2F-F94C-97AC-235C1BA7E5B8}" destId="{9421ED0A-2F67-8B49-AA11-C93CDFA855A7}" srcOrd="0" destOrd="0" presId="urn:microsoft.com/office/officeart/2005/8/layout/lProcess3"/>
    <dgm:cxn modelId="{420C51A1-F18D-F64B-A124-F4D02081C6E9}" srcId="{87B760AB-04CB-6640-8CBE-F2612941B576}" destId="{D6500084-05C2-3542-BA42-F34080B631A5}" srcOrd="0" destOrd="0" parTransId="{6CB9DE2E-569D-F34B-A526-88B785B0ECF3}" sibTransId="{2CCC6AC7-2C23-674D-AFFD-8A7623771EEB}"/>
    <dgm:cxn modelId="{17EECC20-BA4A-D141-91B7-B3F2BB7861AC}" srcId="{9B6D1D95-530B-6F4B-8DED-F6FD2CAD1F24}" destId="{C45B9314-1CC3-C049-8470-62A2164F384A}" srcOrd="1" destOrd="0" parTransId="{F89A7C13-B60C-0541-AB23-30BC08EF53DE}" sibTransId="{D8857995-32DB-B147-BB24-7E6E563820D4}"/>
    <dgm:cxn modelId="{F21E47CE-4188-5248-ADDA-2E30812C4694}" type="presOf" srcId="{D6500084-05C2-3542-BA42-F34080B631A5}" destId="{FEE58737-A874-5648-ABED-EDD65BACFAFD}" srcOrd="0" destOrd="0" presId="urn:microsoft.com/office/officeart/2005/8/layout/lProcess3"/>
    <dgm:cxn modelId="{B6E7126D-3298-0149-AFEB-8261F021F958}" type="presOf" srcId="{9B6D1D95-530B-6F4B-8DED-F6FD2CAD1F24}" destId="{65AD90DB-C60C-914F-8F50-3F4C0C36A4FA}" srcOrd="0" destOrd="0" presId="urn:microsoft.com/office/officeart/2005/8/layout/lProcess3"/>
    <dgm:cxn modelId="{B85676F7-4EC3-BA47-9C4C-2B9D5A50351E}" srcId="{0226FF5D-D2FF-1A47-93A0-C58291DC7A37}" destId="{D9FF4E28-CC73-FA4B-9E43-2AB8A2928B96}" srcOrd="0" destOrd="0" parTransId="{FF320FD0-875B-3A48-BAF5-59029A26DBE2}" sibTransId="{E58D6E5D-B930-9841-8D1C-C99E9BFB4E5A}"/>
    <dgm:cxn modelId="{98D23228-35F0-3C42-99DD-2D5CD9B8C063}" srcId="{0226FF5D-D2FF-1A47-93A0-C58291DC7A37}" destId="{A284D442-861B-E845-8A32-141C04AF3AE4}" srcOrd="1" destOrd="0" parTransId="{A1814D24-ACC0-9349-B459-5979F688F729}" sibTransId="{F03C6927-FA85-1644-BBEF-B084B3F60298}"/>
    <dgm:cxn modelId="{06ACB1FB-3F97-D74E-BC7A-A832AE3E98CC}" type="presOf" srcId="{A284D442-861B-E845-8A32-141C04AF3AE4}" destId="{C0726C75-4331-B443-8E60-18A248A441EF}" srcOrd="0" destOrd="0" presId="urn:microsoft.com/office/officeart/2005/8/layout/lProcess3"/>
    <dgm:cxn modelId="{5DFBC972-C8B8-7A4A-9C0A-BEC43763A0C5}" type="presOf" srcId="{87B760AB-04CB-6640-8CBE-F2612941B576}" destId="{E97B8E16-ECE4-D74F-926F-E7DD9CA1A208}" srcOrd="0" destOrd="0" presId="urn:microsoft.com/office/officeart/2005/8/layout/lProcess3"/>
    <dgm:cxn modelId="{78860C8C-C8F9-3149-9488-ED821C763142}" type="presOf" srcId="{3427BA73-1433-4547-BEF6-6203CCD2EC87}" destId="{6C4C60CB-3596-3144-99F7-E2D571BA4190}" srcOrd="0" destOrd="0" presId="urn:microsoft.com/office/officeart/2005/8/layout/lProcess3"/>
    <dgm:cxn modelId="{D398833A-DD4A-BC48-BD04-4EE598DBD854}" type="presOf" srcId="{C45B9314-1CC3-C049-8470-62A2164F384A}" destId="{B30152B7-2A97-9544-829C-77636B08211E}" srcOrd="0" destOrd="0" presId="urn:microsoft.com/office/officeart/2005/8/layout/lProcess3"/>
    <dgm:cxn modelId="{844F808C-7341-724F-B648-1439B4E6D5E3}" type="presParOf" srcId="{71897DB1-4720-A049-8020-3BFA392974B4}" destId="{6C71B2B7-47D4-F641-98F6-4E2043C0A17E}" srcOrd="0" destOrd="0" presId="urn:microsoft.com/office/officeart/2005/8/layout/lProcess3"/>
    <dgm:cxn modelId="{89858CD8-66CF-0341-B946-9A99E7FE6469}" type="presParOf" srcId="{6C71B2B7-47D4-F641-98F6-4E2043C0A17E}" destId="{8229FF12-1930-6F48-993E-A2389B373F3A}" srcOrd="0" destOrd="0" presId="urn:microsoft.com/office/officeart/2005/8/layout/lProcess3"/>
    <dgm:cxn modelId="{79CDAB6A-556A-6440-BB2E-9EE1D06294B2}" type="presParOf" srcId="{6C71B2B7-47D4-F641-98F6-4E2043C0A17E}" destId="{FC1C4F1F-3984-2948-BBA1-2445E717F51B}" srcOrd="1" destOrd="0" presId="urn:microsoft.com/office/officeart/2005/8/layout/lProcess3"/>
    <dgm:cxn modelId="{F0C00B38-6980-9C48-9813-D3E7D75BA036}" type="presParOf" srcId="{6C71B2B7-47D4-F641-98F6-4E2043C0A17E}" destId="{D31AAA1E-F4E6-9746-A0FB-C5C06D2E2CEC}" srcOrd="2" destOrd="0" presId="urn:microsoft.com/office/officeart/2005/8/layout/lProcess3"/>
    <dgm:cxn modelId="{951ACBA8-D65E-F14F-8ABF-CF71E54C534D}" type="presParOf" srcId="{6C71B2B7-47D4-F641-98F6-4E2043C0A17E}" destId="{5C4D259B-93B6-C248-81CF-2D357F144D8C}" srcOrd="3" destOrd="0" presId="urn:microsoft.com/office/officeart/2005/8/layout/lProcess3"/>
    <dgm:cxn modelId="{BCBC1550-6649-424F-9A29-81F434E701F7}" type="presParOf" srcId="{6C71B2B7-47D4-F641-98F6-4E2043C0A17E}" destId="{9421ED0A-2F67-8B49-AA11-C93CDFA855A7}" srcOrd="4" destOrd="0" presId="urn:microsoft.com/office/officeart/2005/8/layout/lProcess3"/>
    <dgm:cxn modelId="{07C64420-ECE6-E740-8DC1-3EFDDBEAD375}" type="presParOf" srcId="{71897DB1-4720-A049-8020-3BFA392974B4}" destId="{94CAF48F-77CD-F64B-A4F7-1F4A5AEA3D8E}" srcOrd="1" destOrd="0" presId="urn:microsoft.com/office/officeart/2005/8/layout/lProcess3"/>
    <dgm:cxn modelId="{5E0F9440-9081-CE4E-9944-6179D4B17CA5}" type="presParOf" srcId="{71897DB1-4720-A049-8020-3BFA392974B4}" destId="{CE2E6FF5-5AD1-7C4D-AD3C-7E3C769DF19F}" srcOrd="2" destOrd="0" presId="urn:microsoft.com/office/officeart/2005/8/layout/lProcess3"/>
    <dgm:cxn modelId="{CD7B2C5A-A07C-1442-AB66-77892B61102E}" type="presParOf" srcId="{CE2E6FF5-5AD1-7C4D-AD3C-7E3C769DF19F}" destId="{E97B8E16-ECE4-D74F-926F-E7DD9CA1A208}" srcOrd="0" destOrd="0" presId="urn:microsoft.com/office/officeart/2005/8/layout/lProcess3"/>
    <dgm:cxn modelId="{3C32CAFD-7698-594B-A52B-B4A3D532BDB0}" type="presParOf" srcId="{CE2E6FF5-5AD1-7C4D-AD3C-7E3C769DF19F}" destId="{DD937A6E-03CD-4C4A-825A-78C38C8D5781}" srcOrd="1" destOrd="0" presId="urn:microsoft.com/office/officeart/2005/8/layout/lProcess3"/>
    <dgm:cxn modelId="{794824ED-AC02-E444-8A18-200C7DEC2CC5}" type="presParOf" srcId="{CE2E6FF5-5AD1-7C4D-AD3C-7E3C769DF19F}" destId="{FEE58737-A874-5648-ABED-EDD65BACFAFD}" srcOrd="2" destOrd="0" presId="urn:microsoft.com/office/officeart/2005/8/layout/lProcess3"/>
    <dgm:cxn modelId="{915A685F-B5A8-0343-9E6F-D41CE4FD900B}" type="presParOf" srcId="{CE2E6FF5-5AD1-7C4D-AD3C-7E3C769DF19F}" destId="{20A5A5E3-8014-CC43-964F-8205D471F90A}" srcOrd="3" destOrd="0" presId="urn:microsoft.com/office/officeart/2005/8/layout/lProcess3"/>
    <dgm:cxn modelId="{92F3EC06-BF0E-EA4A-AD32-F381D2016E1A}" type="presParOf" srcId="{CE2E6FF5-5AD1-7C4D-AD3C-7E3C769DF19F}" destId="{7DC7EF6C-F89D-7949-86DD-78AC22939A66}" srcOrd="4" destOrd="0" presId="urn:microsoft.com/office/officeart/2005/8/layout/lProcess3"/>
    <dgm:cxn modelId="{632BCCC7-BF4D-BF4F-B9B2-1C4860046C69}" type="presParOf" srcId="{71897DB1-4720-A049-8020-3BFA392974B4}" destId="{EBFFE0CD-2890-C346-BE35-28D5BFAEA9AD}" srcOrd="3" destOrd="0" presId="urn:microsoft.com/office/officeart/2005/8/layout/lProcess3"/>
    <dgm:cxn modelId="{CF4BF613-8362-9148-811C-72267D7D7A7A}" type="presParOf" srcId="{71897DB1-4720-A049-8020-3BFA392974B4}" destId="{DFA9E1B1-C6CC-C142-88BA-CD89395A7067}" srcOrd="4" destOrd="0" presId="urn:microsoft.com/office/officeart/2005/8/layout/lProcess3"/>
    <dgm:cxn modelId="{1AD30D14-C89B-A141-8796-F45CCC98B6FE}" type="presParOf" srcId="{DFA9E1B1-C6CC-C142-88BA-CD89395A7067}" destId="{990697D4-22F4-CF4F-936F-1478216BBF99}" srcOrd="0" destOrd="0" presId="urn:microsoft.com/office/officeart/2005/8/layout/lProcess3"/>
    <dgm:cxn modelId="{51330756-594C-3544-83FF-2080A4DC5979}" type="presParOf" srcId="{DFA9E1B1-C6CC-C142-88BA-CD89395A7067}" destId="{24AF1079-243E-3A4F-B1F1-1E4AC4E751DB}" srcOrd="1" destOrd="0" presId="urn:microsoft.com/office/officeart/2005/8/layout/lProcess3"/>
    <dgm:cxn modelId="{FC598D48-E7F5-1747-AD23-1A62C17C17FB}" type="presParOf" srcId="{DFA9E1B1-C6CC-C142-88BA-CD89395A7067}" destId="{340F1257-0AB9-CE4B-9559-4C95337770C4}" srcOrd="2" destOrd="0" presId="urn:microsoft.com/office/officeart/2005/8/layout/lProcess3"/>
    <dgm:cxn modelId="{7675207F-D2F1-AF4C-8DEE-64F9655B87FB}" type="presParOf" srcId="{DFA9E1B1-C6CC-C142-88BA-CD89395A7067}" destId="{D1894228-0352-BF4E-A3D0-5A508D12C531}" srcOrd="3" destOrd="0" presId="urn:microsoft.com/office/officeart/2005/8/layout/lProcess3"/>
    <dgm:cxn modelId="{8E775472-B611-FE4B-AA8C-C95D06189854}" type="presParOf" srcId="{DFA9E1B1-C6CC-C142-88BA-CD89395A7067}" destId="{C0726C75-4331-B443-8E60-18A248A441EF}" srcOrd="4" destOrd="0" presId="urn:microsoft.com/office/officeart/2005/8/layout/lProcess3"/>
    <dgm:cxn modelId="{78831F12-B0C3-E04C-89FF-45972AABBD05}" type="presParOf" srcId="{71897DB1-4720-A049-8020-3BFA392974B4}" destId="{868EBBA6-8869-124F-8E92-8F68E34F4406}" srcOrd="5" destOrd="0" presId="urn:microsoft.com/office/officeart/2005/8/layout/lProcess3"/>
    <dgm:cxn modelId="{386D4FB6-8FFE-214D-8401-5A34DF20334E}" type="presParOf" srcId="{71897DB1-4720-A049-8020-3BFA392974B4}" destId="{F0FA7179-463F-D043-8CB7-390E93C982B6}" srcOrd="6" destOrd="0" presId="urn:microsoft.com/office/officeart/2005/8/layout/lProcess3"/>
    <dgm:cxn modelId="{BA727D8B-10F0-504F-8ED1-116126756F0A}" type="presParOf" srcId="{F0FA7179-463F-D043-8CB7-390E93C982B6}" destId="{65AD90DB-C60C-914F-8F50-3F4C0C36A4FA}" srcOrd="0" destOrd="0" presId="urn:microsoft.com/office/officeart/2005/8/layout/lProcess3"/>
    <dgm:cxn modelId="{D0910A0A-880E-BC42-9D3D-7D6904EEB6C9}" type="presParOf" srcId="{F0FA7179-463F-D043-8CB7-390E93C982B6}" destId="{A2AEF02A-B5FC-F649-A56F-5D4E93AB619A}" srcOrd="1" destOrd="0" presId="urn:microsoft.com/office/officeart/2005/8/layout/lProcess3"/>
    <dgm:cxn modelId="{190B3128-80CE-3244-B87F-CBE39055F950}" type="presParOf" srcId="{F0FA7179-463F-D043-8CB7-390E93C982B6}" destId="{6C4C60CB-3596-3144-99F7-E2D571BA4190}" srcOrd="2" destOrd="0" presId="urn:microsoft.com/office/officeart/2005/8/layout/lProcess3"/>
    <dgm:cxn modelId="{C362529A-B299-B642-951D-C1CF5D9FAAE9}" type="presParOf" srcId="{F0FA7179-463F-D043-8CB7-390E93C982B6}" destId="{E0E58D7F-A172-CE48-B25B-3A7637C6F908}" srcOrd="3" destOrd="0" presId="urn:microsoft.com/office/officeart/2005/8/layout/lProcess3"/>
    <dgm:cxn modelId="{FB4E0841-5DE7-314D-9AF9-437D92ACACC1}" type="presParOf" srcId="{F0FA7179-463F-D043-8CB7-390E93C982B6}" destId="{B30152B7-2A97-9544-829C-77636B08211E}"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04E99-4F2E-8243-A03D-C26CAC93242A}">
      <dsp:nvSpPr>
        <dsp:cNvPr id="0" name=""/>
        <dsp:cNvSpPr/>
      </dsp:nvSpPr>
      <dsp:spPr>
        <a:xfrm>
          <a:off x="2411" y="606148"/>
          <a:ext cx="2419052" cy="967620"/>
        </a:xfrm>
        <a:prstGeom prst="homePlate">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4686" tIns="77343" rIns="38672" bIns="77343" numCol="1" spcCol="1270" anchor="ctr" anchorCtr="0">
          <a:noAutofit/>
        </a:bodyPr>
        <a:lstStyle/>
        <a:p>
          <a:pPr lvl="0" algn="ctr" defTabSz="1289050">
            <a:lnSpc>
              <a:spcPct val="90000"/>
            </a:lnSpc>
            <a:spcBef>
              <a:spcPct val="0"/>
            </a:spcBef>
            <a:spcAft>
              <a:spcPct val="35000"/>
            </a:spcAft>
          </a:pPr>
          <a:r>
            <a:rPr lang="en-US" sz="2900" kern="1200" dirty="0" smtClean="0"/>
            <a:t>College Algebra</a:t>
          </a:r>
          <a:endParaRPr lang="en-US" sz="2900" kern="1200" dirty="0"/>
        </a:p>
      </dsp:txBody>
      <dsp:txXfrm>
        <a:off x="2411" y="606148"/>
        <a:ext cx="2177147" cy="967620"/>
      </dsp:txXfrm>
    </dsp:sp>
    <dsp:sp modelId="{A53BB835-A06D-EA4E-A32E-B27A8C899754}">
      <dsp:nvSpPr>
        <dsp:cNvPr id="0" name=""/>
        <dsp:cNvSpPr/>
      </dsp:nvSpPr>
      <dsp:spPr>
        <a:xfrm>
          <a:off x="1937652" y="606148"/>
          <a:ext cx="2419052" cy="967620"/>
        </a:xfrm>
        <a:prstGeom prst="chevron">
          <a:avLst/>
        </a:prstGeom>
        <a:solidFill>
          <a:schemeClr val="accent4">
            <a:hueOff val="-662508"/>
            <a:satOff val="1202"/>
            <a:lumOff val="-431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6015" tIns="77343" rIns="38672" bIns="77343" numCol="1" spcCol="1270" anchor="ctr" anchorCtr="0">
          <a:noAutofit/>
        </a:bodyPr>
        <a:lstStyle/>
        <a:p>
          <a:pPr lvl="0" algn="ctr" defTabSz="1289050">
            <a:lnSpc>
              <a:spcPct val="90000"/>
            </a:lnSpc>
            <a:spcBef>
              <a:spcPct val="0"/>
            </a:spcBef>
            <a:spcAft>
              <a:spcPct val="35000"/>
            </a:spcAft>
          </a:pPr>
          <a:r>
            <a:rPr lang="en-US" sz="2900" kern="1200" dirty="0" smtClean="0"/>
            <a:t>Pre-calculus</a:t>
          </a:r>
          <a:endParaRPr lang="en-US" sz="2900" kern="1200" dirty="0"/>
        </a:p>
      </dsp:txBody>
      <dsp:txXfrm>
        <a:off x="2421462" y="606148"/>
        <a:ext cx="1451432" cy="967620"/>
      </dsp:txXfrm>
    </dsp:sp>
    <dsp:sp modelId="{E580A207-3AC3-3646-90FA-786D05E82AC0}">
      <dsp:nvSpPr>
        <dsp:cNvPr id="0" name=""/>
        <dsp:cNvSpPr/>
      </dsp:nvSpPr>
      <dsp:spPr>
        <a:xfrm>
          <a:off x="3872894" y="606148"/>
          <a:ext cx="2419052" cy="967620"/>
        </a:xfrm>
        <a:prstGeom prst="chevron">
          <a:avLst/>
        </a:prstGeom>
        <a:solidFill>
          <a:schemeClr val="accent4">
            <a:hueOff val="-1325016"/>
            <a:satOff val="2405"/>
            <a:lumOff val="-8627"/>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6015" tIns="77343" rIns="38672" bIns="77343" numCol="1" spcCol="1270" anchor="ctr" anchorCtr="0">
          <a:noAutofit/>
        </a:bodyPr>
        <a:lstStyle/>
        <a:p>
          <a:pPr lvl="0" algn="ctr" defTabSz="1289050">
            <a:lnSpc>
              <a:spcPct val="90000"/>
            </a:lnSpc>
            <a:spcBef>
              <a:spcPct val="0"/>
            </a:spcBef>
            <a:spcAft>
              <a:spcPct val="35000"/>
            </a:spcAft>
          </a:pPr>
          <a:r>
            <a:rPr lang="en-US" sz="2900" kern="1200" dirty="0" smtClean="0"/>
            <a:t>Calculus</a:t>
          </a:r>
          <a:endParaRPr lang="en-US" sz="2900" kern="1200" dirty="0"/>
        </a:p>
      </dsp:txBody>
      <dsp:txXfrm>
        <a:off x="4356704" y="606148"/>
        <a:ext cx="1451432" cy="967620"/>
      </dsp:txXfrm>
    </dsp:sp>
    <dsp:sp modelId="{E94E64A5-5D2C-FF4D-AE7E-1F02BB1E6992}">
      <dsp:nvSpPr>
        <dsp:cNvPr id="0" name=""/>
        <dsp:cNvSpPr/>
      </dsp:nvSpPr>
      <dsp:spPr>
        <a:xfrm>
          <a:off x="5808136" y="606148"/>
          <a:ext cx="2419052" cy="967620"/>
        </a:xfrm>
        <a:prstGeom prst="chevron">
          <a:avLst/>
        </a:prstGeom>
        <a:solidFill>
          <a:schemeClr val="accent4">
            <a:hueOff val="-1987524"/>
            <a:satOff val="3607"/>
            <a:lumOff val="-1294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6015" tIns="77343" rIns="38672" bIns="77343" numCol="1" spcCol="1270" anchor="ctr" anchorCtr="0">
          <a:noAutofit/>
        </a:bodyPr>
        <a:lstStyle/>
        <a:p>
          <a:pPr lvl="0" algn="ctr" defTabSz="1289050">
            <a:lnSpc>
              <a:spcPct val="90000"/>
            </a:lnSpc>
            <a:spcBef>
              <a:spcPct val="0"/>
            </a:spcBef>
            <a:spcAft>
              <a:spcPct val="35000"/>
            </a:spcAft>
          </a:pPr>
          <a:r>
            <a:rPr lang="en-US" sz="2900" kern="1200" dirty="0" smtClean="0"/>
            <a:t>More Calculus</a:t>
          </a:r>
          <a:endParaRPr lang="en-US" sz="2900" kern="1200" dirty="0"/>
        </a:p>
      </dsp:txBody>
      <dsp:txXfrm>
        <a:off x="6291946" y="606148"/>
        <a:ext cx="1451432" cy="967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9FF12-1930-6F48-993E-A2389B373F3A}">
      <dsp:nvSpPr>
        <dsp:cNvPr id="0" name=""/>
        <dsp:cNvSpPr/>
      </dsp:nvSpPr>
      <dsp:spPr>
        <a:xfrm>
          <a:off x="403836" y="1120"/>
          <a:ext cx="3161144" cy="688110"/>
        </a:xfrm>
        <a:prstGeom prst="chevron">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Science</a:t>
          </a:r>
          <a:r>
            <a:rPr lang="en-US" sz="1600" kern="1200" baseline="0" dirty="0" smtClean="0">
              <a:latin typeface="Arial" panose="020B0604020202020204" pitchFamily="34" charset="0"/>
              <a:cs typeface="Arial" panose="020B0604020202020204" pitchFamily="34" charset="0"/>
            </a:rPr>
            <a:t>, Technology, Mathematics majors</a:t>
          </a:r>
          <a:endParaRPr lang="en-US" sz="1600" kern="1200" dirty="0"/>
        </a:p>
      </dsp:txBody>
      <dsp:txXfrm>
        <a:off x="747891" y="1120"/>
        <a:ext cx="2473034" cy="688110"/>
      </dsp:txXfrm>
    </dsp:sp>
    <dsp:sp modelId="{D31AAA1E-F4E6-9746-A0FB-C5C06D2E2CEC}">
      <dsp:nvSpPr>
        <dsp:cNvPr id="0" name=""/>
        <dsp:cNvSpPr/>
      </dsp:nvSpPr>
      <dsp:spPr>
        <a:xfrm>
          <a:off x="3341345" y="59610"/>
          <a:ext cx="2212792" cy="571131"/>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baseline="0" dirty="0" smtClean="0">
              <a:latin typeface="Arial" panose="020B0604020202020204" pitchFamily="34" charset="0"/>
              <a:cs typeface="Arial" panose="020B0604020202020204" pitchFamily="34" charset="0"/>
            </a:rPr>
            <a:t>Pre-calculus or Trigonometry </a:t>
          </a:r>
          <a:endParaRPr lang="en-US" sz="1300" kern="1200" dirty="0">
            <a:latin typeface="Arial" panose="020B0604020202020204" pitchFamily="34" charset="0"/>
            <a:cs typeface="Arial" panose="020B0604020202020204" pitchFamily="34" charset="0"/>
          </a:endParaRPr>
        </a:p>
      </dsp:txBody>
      <dsp:txXfrm>
        <a:off x="3626911" y="59610"/>
        <a:ext cx="1641661" cy="571131"/>
      </dsp:txXfrm>
    </dsp:sp>
    <dsp:sp modelId="{9421ED0A-2F67-8B49-AA11-C93CDFA855A7}">
      <dsp:nvSpPr>
        <dsp:cNvPr id="0" name=""/>
        <dsp:cNvSpPr/>
      </dsp:nvSpPr>
      <dsp:spPr>
        <a:xfrm>
          <a:off x="5354241" y="59610"/>
          <a:ext cx="2212792" cy="571131"/>
        </a:xfrm>
        <a:prstGeom prst="chevron">
          <a:avLst/>
        </a:prstGeom>
        <a:solidFill>
          <a:schemeClr val="accent4">
            <a:tint val="40000"/>
            <a:alpha val="90000"/>
            <a:hueOff val="-317651"/>
            <a:satOff val="-262"/>
            <a:lumOff val="-375"/>
            <a:alphaOff val="0"/>
          </a:schemeClr>
        </a:solidFill>
        <a:ln w="12700" cap="flat" cmpd="sng" algn="ctr">
          <a:solidFill>
            <a:schemeClr val="accent4">
              <a:tint val="40000"/>
              <a:alpha val="90000"/>
              <a:hueOff val="-317651"/>
              <a:satOff val="-262"/>
              <a:lumOff val="-3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Calculus</a:t>
          </a:r>
          <a:endParaRPr lang="en-US" sz="1300" kern="1200" dirty="0"/>
        </a:p>
      </dsp:txBody>
      <dsp:txXfrm>
        <a:off x="5639807" y="59610"/>
        <a:ext cx="1641661" cy="571131"/>
      </dsp:txXfrm>
    </dsp:sp>
    <dsp:sp modelId="{E97B8E16-ECE4-D74F-926F-E7DD9CA1A208}">
      <dsp:nvSpPr>
        <dsp:cNvPr id="0" name=""/>
        <dsp:cNvSpPr/>
      </dsp:nvSpPr>
      <dsp:spPr>
        <a:xfrm>
          <a:off x="403836" y="785566"/>
          <a:ext cx="3161144" cy="688110"/>
        </a:xfrm>
        <a:prstGeom prst="chevron">
          <a:avLst/>
        </a:prstGeom>
        <a:solidFill>
          <a:schemeClr val="accent4">
            <a:hueOff val="-662508"/>
            <a:satOff val="1202"/>
            <a:lumOff val="-431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Engineering majors and all Georgia</a:t>
          </a:r>
          <a:r>
            <a:rPr lang="en-US" sz="1600" kern="1200" baseline="0" dirty="0" smtClean="0">
              <a:latin typeface="Arial" panose="020B0604020202020204" pitchFamily="34" charset="0"/>
              <a:cs typeface="Arial" panose="020B0604020202020204" pitchFamily="34" charset="0"/>
            </a:rPr>
            <a:t> </a:t>
          </a:r>
          <a:r>
            <a:rPr lang="en-US" sz="1600" kern="1200" dirty="0" smtClean="0">
              <a:latin typeface="Arial" panose="020B0604020202020204" pitchFamily="34" charset="0"/>
              <a:cs typeface="Arial" panose="020B0604020202020204" pitchFamily="34" charset="0"/>
            </a:rPr>
            <a:t>Tech</a:t>
          </a:r>
          <a:r>
            <a:rPr lang="en-US" sz="1600" kern="1200" baseline="0" dirty="0" smtClean="0">
              <a:latin typeface="Arial" panose="020B0604020202020204" pitchFamily="34" charset="0"/>
              <a:cs typeface="Arial" panose="020B0604020202020204" pitchFamily="34" charset="0"/>
            </a:rPr>
            <a:t> students</a:t>
          </a:r>
          <a:endParaRPr lang="en-US" sz="1600" kern="1200" dirty="0"/>
        </a:p>
      </dsp:txBody>
      <dsp:txXfrm>
        <a:off x="747891" y="785566"/>
        <a:ext cx="2473034" cy="688110"/>
      </dsp:txXfrm>
    </dsp:sp>
    <dsp:sp modelId="{FEE58737-A874-5648-ABED-EDD65BACFAFD}">
      <dsp:nvSpPr>
        <dsp:cNvPr id="0" name=""/>
        <dsp:cNvSpPr/>
      </dsp:nvSpPr>
      <dsp:spPr>
        <a:xfrm>
          <a:off x="3341345" y="844055"/>
          <a:ext cx="2212792" cy="571131"/>
        </a:xfrm>
        <a:prstGeom prst="chevron">
          <a:avLst/>
        </a:prstGeom>
        <a:solidFill>
          <a:schemeClr val="accent4">
            <a:tint val="40000"/>
            <a:alpha val="90000"/>
            <a:hueOff val="-635303"/>
            <a:satOff val="-524"/>
            <a:lumOff val="-751"/>
            <a:alphaOff val="0"/>
          </a:schemeClr>
        </a:solidFill>
        <a:ln w="12700" cap="flat" cmpd="sng" algn="ctr">
          <a:solidFill>
            <a:schemeClr val="accent4">
              <a:tint val="40000"/>
              <a:alpha val="90000"/>
              <a:hueOff val="-635303"/>
              <a:satOff val="-524"/>
              <a:lumOff val="-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Calculus	</a:t>
          </a:r>
          <a:endParaRPr lang="en-US" sz="1300" kern="1200" dirty="0"/>
        </a:p>
      </dsp:txBody>
      <dsp:txXfrm>
        <a:off x="3626911" y="844055"/>
        <a:ext cx="1641661" cy="571131"/>
      </dsp:txXfrm>
    </dsp:sp>
    <dsp:sp modelId="{7DC7EF6C-F89D-7949-86DD-78AC22939A66}">
      <dsp:nvSpPr>
        <dsp:cNvPr id="0" name=""/>
        <dsp:cNvSpPr/>
      </dsp:nvSpPr>
      <dsp:spPr>
        <a:xfrm>
          <a:off x="5354241" y="844055"/>
          <a:ext cx="2212792" cy="571131"/>
        </a:xfrm>
        <a:prstGeom prst="chevron">
          <a:avLst/>
        </a:prstGeom>
        <a:solidFill>
          <a:schemeClr val="accent4">
            <a:tint val="40000"/>
            <a:alpha val="90000"/>
            <a:hueOff val="-952954"/>
            <a:satOff val="-786"/>
            <a:lumOff val="-1126"/>
            <a:alphaOff val="0"/>
          </a:schemeClr>
        </a:solidFill>
        <a:ln w="12700" cap="flat" cmpd="sng" algn="ctr">
          <a:solidFill>
            <a:schemeClr val="accent4">
              <a:tint val="40000"/>
              <a:alpha val="90000"/>
              <a:hueOff val="-952954"/>
              <a:satOff val="-786"/>
              <a:lumOff val="-11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More Calculus</a:t>
          </a:r>
          <a:endParaRPr lang="en-US" sz="1300" kern="1200" dirty="0"/>
        </a:p>
      </dsp:txBody>
      <dsp:txXfrm>
        <a:off x="5639807" y="844055"/>
        <a:ext cx="1641661" cy="571131"/>
      </dsp:txXfrm>
    </dsp:sp>
    <dsp:sp modelId="{990697D4-22F4-CF4F-936F-1478216BBF99}">
      <dsp:nvSpPr>
        <dsp:cNvPr id="0" name=""/>
        <dsp:cNvSpPr/>
      </dsp:nvSpPr>
      <dsp:spPr>
        <a:xfrm>
          <a:off x="403836" y="1570012"/>
          <a:ext cx="3161144" cy="688110"/>
        </a:xfrm>
        <a:prstGeom prst="chevron">
          <a:avLst/>
        </a:prstGeom>
        <a:solidFill>
          <a:schemeClr val="accent4">
            <a:hueOff val="-1325016"/>
            <a:satOff val="2405"/>
            <a:lumOff val="-8627"/>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Majors that require calculus at some point in the sequence</a:t>
          </a:r>
          <a:endParaRPr lang="en-US" sz="1600" kern="1200" dirty="0"/>
        </a:p>
      </dsp:txBody>
      <dsp:txXfrm>
        <a:off x="747891" y="1570012"/>
        <a:ext cx="2473034" cy="688110"/>
      </dsp:txXfrm>
    </dsp:sp>
    <dsp:sp modelId="{340F1257-0AB9-CE4B-9559-4C95337770C4}">
      <dsp:nvSpPr>
        <dsp:cNvPr id="0" name=""/>
        <dsp:cNvSpPr/>
      </dsp:nvSpPr>
      <dsp:spPr>
        <a:xfrm>
          <a:off x="3341345" y="1628501"/>
          <a:ext cx="2212792" cy="571131"/>
        </a:xfrm>
        <a:prstGeom prst="chevron">
          <a:avLst/>
        </a:prstGeom>
        <a:solidFill>
          <a:schemeClr val="accent4">
            <a:tint val="40000"/>
            <a:alpha val="90000"/>
            <a:hueOff val="-1270605"/>
            <a:satOff val="-1048"/>
            <a:lumOff val="-1501"/>
            <a:alphaOff val="0"/>
          </a:schemeClr>
        </a:solidFill>
        <a:ln w="12700" cap="flat" cmpd="sng" algn="ctr">
          <a:solidFill>
            <a:schemeClr val="accent4">
              <a:tint val="40000"/>
              <a:alpha val="90000"/>
              <a:hueOff val="-1270605"/>
              <a:satOff val="-1048"/>
              <a:lumOff val="-15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College Algebra</a:t>
          </a:r>
          <a:endParaRPr lang="en-US" sz="1300" kern="1200" dirty="0"/>
        </a:p>
      </dsp:txBody>
      <dsp:txXfrm>
        <a:off x="3626911" y="1628501"/>
        <a:ext cx="1641661" cy="571131"/>
      </dsp:txXfrm>
    </dsp:sp>
    <dsp:sp modelId="{C0726C75-4331-B443-8E60-18A248A441EF}">
      <dsp:nvSpPr>
        <dsp:cNvPr id="0" name=""/>
        <dsp:cNvSpPr/>
      </dsp:nvSpPr>
      <dsp:spPr>
        <a:xfrm>
          <a:off x="5354241" y="1629563"/>
          <a:ext cx="2212792" cy="569006"/>
        </a:xfrm>
        <a:prstGeom prst="chevron">
          <a:avLst/>
        </a:prstGeom>
        <a:solidFill>
          <a:schemeClr val="accent4">
            <a:tint val="40000"/>
            <a:alpha val="90000"/>
            <a:hueOff val="-1588256"/>
            <a:satOff val="-1310"/>
            <a:lumOff val="-1876"/>
            <a:alphaOff val="0"/>
          </a:schemeClr>
        </a:solidFill>
        <a:ln w="12700" cap="flat" cmpd="sng" algn="ctr">
          <a:solidFill>
            <a:schemeClr val="accent4">
              <a:tint val="40000"/>
              <a:alpha val="90000"/>
              <a:hueOff val="-1588256"/>
              <a:satOff val="-1310"/>
              <a:lumOff val="-1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b="0" kern="1200" dirty="0" smtClean="0"/>
            <a:t>Pre-calculus » Calculus</a:t>
          </a:r>
          <a:endParaRPr lang="en-US" sz="1300" b="0" kern="1200" dirty="0"/>
        </a:p>
      </dsp:txBody>
      <dsp:txXfrm>
        <a:off x="5638744" y="1629563"/>
        <a:ext cx="1643786" cy="569006"/>
      </dsp:txXfrm>
    </dsp:sp>
    <dsp:sp modelId="{65AD90DB-C60C-914F-8F50-3F4C0C36A4FA}">
      <dsp:nvSpPr>
        <dsp:cNvPr id="0" name=""/>
        <dsp:cNvSpPr/>
      </dsp:nvSpPr>
      <dsp:spPr>
        <a:xfrm>
          <a:off x="403836" y="2354458"/>
          <a:ext cx="3161144" cy="688110"/>
        </a:xfrm>
        <a:prstGeom prst="chevron">
          <a:avLst/>
        </a:prstGeom>
        <a:solidFill>
          <a:schemeClr val="accent4">
            <a:hueOff val="-1987524"/>
            <a:satOff val="3607"/>
            <a:lumOff val="-1294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Everyone Else</a:t>
          </a:r>
          <a:endParaRPr lang="en-US" sz="1600" kern="1200" dirty="0"/>
        </a:p>
      </dsp:txBody>
      <dsp:txXfrm>
        <a:off x="747891" y="2354458"/>
        <a:ext cx="2473034" cy="688110"/>
      </dsp:txXfrm>
    </dsp:sp>
    <dsp:sp modelId="{6C4C60CB-3596-3144-99F7-E2D571BA4190}">
      <dsp:nvSpPr>
        <dsp:cNvPr id="0" name=""/>
        <dsp:cNvSpPr/>
      </dsp:nvSpPr>
      <dsp:spPr>
        <a:xfrm>
          <a:off x="3341345" y="2412947"/>
          <a:ext cx="2212792" cy="571131"/>
        </a:xfrm>
        <a:prstGeom prst="chevron">
          <a:avLst/>
        </a:prstGeom>
        <a:solidFill>
          <a:schemeClr val="accent4">
            <a:tint val="40000"/>
            <a:alpha val="90000"/>
            <a:hueOff val="-1905908"/>
            <a:satOff val="-1572"/>
            <a:lumOff val="-2252"/>
            <a:alphaOff val="0"/>
          </a:schemeClr>
        </a:solidFill>
        <a:ln w="12700" cap="flat" cmpd="sng" algn="ctr">
          <a:solidFill>
            <a:schemeClr val="accent4">
              <a:tint val="40000"/>
              <a:alpha val="90000"/>
              <a:hueOff val="-1905908"/>
              <a:satOff val="-1572"/>
              <a:lumOff val="-22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Math Modeling or Quantitative Reasoning</a:t>
          </a:r>
          <a:endParaRPr lang="en-US" sz="1300" kern="1200" dirty="0"/>
        </a:p>
      </dsp:txBody>
      <dsp:txXfrm>
        <a:off x="3626911" y="2412947"/>
        <a:ext cx="1641661" cy="571131"/>
      </dsp:txXfrm>
    </dsp:sp>
    <dsp:sp modelId="{B30152B7-2A97-9544-829C-77636B08211E}">
      <dsp:nvSpPr>
        <dsp:cNvPr id="0" name=""/>
        <dsp:cNvSpPr/>
      </dsp:nvSpPr>
      <dsp:spPr>
        <a:xfrm>
          <a:off x="5354241" y="2412947"/>
          <a:ext cx="2212792" cy="571131"/>
        </a:xfrm>
        <a:prstGeom prst="chevron">
          <a:avLst/>
        </a:prstGeom>
        <a:solidFill>
          <a:schemeClr val="accent4">
            <a:tint val="40000"/>
            <a:alpha val="90000"/>
            <a:hueOff val="-2223559"/>
            <a:satOff val="-1834"/>
            <a:lumOff val="-2627"/>
            <a:alphaOff val="0"/>
          </a:schemeClr>
        </a:solidFill>
        <a:ln w="12700" cap="flat" cmpd="sng" algn="ctr">
          <a:solidFill>
            <a:schemeClr val="accent4">
              <a:tint val="40000"/>
              <a:alpha val="90000"/>
              <a:hueOff val="-2223559"/>
              <a:satOff val="-1834"/>
              <a:lumOff val="-26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Statistics</a:t>
          </a:r>
          <a:endParaRPr lang="en-US" sz="1300" kern="1200" dirty="0"/>
        </a:p>
      </dsp:txBody>
      <dsp:txXfrm>
        <a:off x="5639807" y="2412947"/>
        <a:ext cx="1641661" cy="57113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41BD8-8847-1E47-953A-9829AC70D912}" type="datetimeFigureOut">
              <a:rPr lang="en-US" smtClean="0"/>
              <a:t>5/17/17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BEDF2-7D62-AE47-8134-5B4E04987460}" type="slidenum">
              <a:rPr lang="en-US" smtClean="0"/>
              <a:t>‹#›</a:t>
            </a:fld>
            <a:endParaRPr lang="en-US"/>
          </a:p>
        </p:txBody>
      </p:sp>
    </p:spTree>
    <p:extLst>
      <p:ext uri="{BB962C8B-B14F-4D97-AF65-F5344CB8AC3E}">
        <p14:creationId xmlns:p14="http://schemas.microsoft.com/office/powerpoint/2010/main" val="1634055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1</a:t>
            </a:fld>
            <a:endParaRPr lang="en-US"/>
          </a:p>
        </p:txBody>
      </p:sp>
    </p:spTree>
    <p:extLst>
      <p:ext uri="{BB962C8B-B14F-4D97-AF65-F5344CB8AC3E}">
        <p14:creationId xmlns:p14="http://schemas.microsoft.com/office/powerpoint/2010/main" val="160009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pathways are part of a more comprehensive</a:t>
            </a:r>
            <a:r>
              <a:rPr lang="en-US" baseline="0" dirty="0" smtClean="0"/>
              <a:t> structure to help students on their path to a degree.  Making sure that students take the right math, and take that math course at the right time, is a key part of getting students on a path and making sure they stay on that path.</a:t>
            </a:r>
            <a:endParaRPr lang="en-US" dirty="0"/>
          </a:p>
        </p:txBody>
      </p:sp>
      <p:sp>
        <p:nvSpPr>
          <p:cNvPr id="4" name="Slide Number Placeholder 3"/>
          <p:cNvSpPr>
            <a:spLocks noGrp="1"/>
          </p:cNvSpPr>
          <p:nvPr>
            <p:ph type="sldNum" sz="quarter" idx="10"/>
          </p:nvPr>
        </p:nvSpPr>
        <p:spPr/>
        <p:txBody>
          <a:bodyPr/>
          <a:lstStyle/>
          <a:p>
            <a:fld id="{7BF8CB19-D19E-7745-A498-5B0BF44142CC}" type="slidenum">
              <a:rPr lang="en-US" smtClean="0"/>
              <a:t>10</a:t>
            </a:fld>
            <a:endParaRPr lang="en-US"/>
          </a:p>
        </p:txBody>
      </p:sp>
    </p:spTree>
    <p:extLst>
      <p:ext uri="{BB962C8B-B14F-4D97-AF65-F5344CB8AC3E}">
        <p14:creationId xmlns:p14="http://schemas.microsoft.com/office/powerpoint/2010/main" val="70649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System</a:t>
            </a:r>
            <a:r>
              <a:rPr lang="en-US" baseline="0" dirty="0" err="1" smtClean="0"/>
              <a:t>wide</a:t>
            </a:r>
            <a:r>
              <a:rPr lang="en-US" baseline="0" dirty="0" smtClean="0"/>
              <a:t>, USG awarded over 38,500 undergraduate degrees in 2016.  Non-STEM fields accounted for just over 25,000 of these, with the remaining 13,000 (just over 1/3) in STEM fields.  This points to a growth in students needing to take and pass or place out of College Algebra in order to achieve meet their degree plans, but still puts the number of students in this category at less than half of all students.  Business awards account for </a:t>
            </a:r>
            <a:endParaRPr lang="en-US" dirty="0"/>
          </a:p>
        </p:txBody>
      </p:sp>
      <p:sp>
        <p:nvSpPr>
          <p:cNvPr id="4" name="Slide Number Placeholder 3"/>
          <p:cNvSpPr>
            <a:spLocks noGrp="1"/>
          </p:cNvSpPr>
          <p:nvPr>
            <p:ph type="sldNum" sz="quarter" idx="10"/>
          </p:nvPr>
        </p:nvSpPr>
        <p:spPr/>
        <p:txBody>
          <a:bodyPr/>
          <a:lstStyle/>
          <a:p>
            <a:fld id="{7BF8CB19-D19E-7745-A498-5B0BF44142CC}" type="slidenum">
              <a:rPr lang="en-US" smtClean="0"/>
              <a:t>11</a:t>
            </a:fld>
            <a:endParaRPr lang="en-US"/>
          </a:p>
        </p:txBody>
      </p:sp>
    </p:spTree>
    <p:extLst>
      <p:ext uri="{BB962C8B-B14F-4D97-AF65-F5344CB8AC3E}">
        <p14:creationId xmlns:p14="http://schemas.microsoft.com/office/powerpoint/2010/main" val="204820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Quantative</a:t>
            </a:r>
            <a:r>
              <a:rPr lang="en-US" dirty="0" smtClean="0"/>
              <a:t> Reasoning</a:t>
            </a:r>
            <a:r>
              <a:rPr lang="en-US" baseline="0" dirty="0" smtClean="0"/>
              <a:t> (MATH 1001) has increased usage across the System, but we are still tracking 77 percent of Non-STEM students into College Algebra.  This may include a number of undeclared students for whom advisors are “keeping options open,” but System data would seem to indicate that </a:t>
            </a:r>
            <a:endParaRPr lang="en-US" dirty="0"/>
          </a:p>
        </p:txBody>
      </p:sp>
      <p:sp>
        <p:nvSpPr>
          <p:cNvPr id="4" name="Slide Number Placeholder 3"/>
          <p:cNvSpPr>
            <a:spLocks noGrp="1"/>
          </p:cNvSpPr>
          <p:nvPr>
            <p:ph type="sldNum" sz="quarter" idx="10"/>
          </p:nvPr>
        </p:nvSpPr>
        <p:spPr/>
        <p:txBody>
          <a:bodyPr/>
          <a:lstStyle/>
          <a:p>
            <a:fld id="{7BF8CB19-D19E-7745-A498-5B0BF44142CC}" type="slidenum">
              <a:rPr lang="en-US" smtClean="0"/>
              <a:t>12</a:t>
            </a:fld>
            <a:endParaRPr lang="en-US"/>
          </a:p>
        </p:txBody>
      </p:sp>
    </p:spTree>
    <p:extLst>
      <p:ext uri="{BB962C8B-B14F-4D97-AF65-F5344CB8AC3E}">
        <p14:creationId xmlns:p14="http://schemas.microsoft.com/office/powerpoint/2010/main" val="205602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13</a:t>
            </a:fld>
            <a:endParaRPr lang="en-US"/>
          </a:p>
        </p:txBody>
      </p:sp>
    </p:spTree>
    <p:extLst>
      <p:ext uri="{BB962C8B-B14F-4D97-AF65-F5344CB8AC3E}">
        <p14:creationId xmlns:p14="http://schemas.microsoft.com/office/powerpoint/2010/main" val="173739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at USG data, it was clear that College Algebra was the “default” freshmen math.  65% of students start with either College Algebra or higher, even though only 1/3 will go on to a STEM field.  Business accounts for some of this mismatch, but there remains a significant population who enroll in college algebra but who will not continue on to some form of calculus or calculus-based statistics.</a:t>
            </a:r>
            <a:endParaRPr lang="en-US" dirty="0"/>
          </a:p>
        </p:txBody>
      </p:sp>
      <p:sp>
        <p:nvSpPr>
          <p:cNvPr id="4" name="Slide Number Placeholder 3"/>
          <p:cNvSpPr>
            <a:spLocks noGrp="1"/>
          </p:cNvSpPr>
          <p:nvPr>
            <p:ph type="sldNum" sz="quarter" idx="10"/>
          </p:nvPr>
        </p:nvSpPr>
        <p:spPr/>
        <p:txBody>
          <a:bodyPr/>
          <a:lstStyle/>
          <a:p>
            <a:fld id="{7BF8CB19-D19E-7745-A498-5B0BF44142CC}" type="slidenum">
              <a:rPr lang="en-US" smtClean="0"/>
              <a:t>14</a:t>
            </a:fld>
            <a:endParaRPr lang="en-US"/>
          </a:p>
        </p:txBody>
      </p:sp>
    </p:spTree>
    <p:extLst>
      <p:ext uri="{BB962C8B-B14F-4D97-AF65-F5344CB8AC3E}">
        <p14:creationId xmlns:p14="http://schemas.microsoft.com/office/powerpoint/2010/main" val="476798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Algebra</a:t>
            </a:r>
            <a:r>
              <a:rPr lang="en-US" baseline="0" dirty="0" smtClean="0"/>
              <a:t> was the most common first math course at 24 USG institutions. More than half of students at Georgia College and UGA pursue math above College Algebra; Nearly all Georgia Tech students do the same. Nearly three fourths of students at Middle Georgia start with Math Modeling, while Nearly a third of Georgia State students begin with this course (GSU’s distribution is the most symmetrical of any institution). More than half of Bainbridge students did not take any math, although the next largest segment was college algebra</a:t>
            </a:r>
            <a:endParaRPr lang="en-US" dirty="0"/>
          </a:p>
        </p:txBody>
      </p:sp>
      <p:sp>
        <p:nvSpPr>
          <p:cNvPr id="4" name="Slide Number Placeholder 3"/>
          <p:cNvSpPr>
            <a:spLocks noGrp="1"/>
          </p:cNvSpPr>
          <p:nvPr>
            <p:ph type="sldNum" sz="quarter" idx="10"/>
          </p:nvPr>
        </p:nvSpPr>
        <p:spPr/>
        <p:txBody>
          <a:bodyPr/>
          <a:lstStyle/>
          <a:p>
            <a:fld id="{7BF8CB19-D19E-7745-A498-5B0BF44142CC}" type="slidenum">
              <a:rPr lang="en-US" smtClean="0"/>
              <a:t>15</a:t>
            </a:fld>
            <a:endParaRPr lang="en-US"/>
          </a:p>
        </p:txBody>
      </p:sp>
    </p:spTree>
    <p:extLst>
      <p:ext uri="{BB962C8B-B14F-4D97-AF65-F5344CB8AC3E}">
        <p14:creationId xmlns:p14="http://schemas.microsoft.com/office/powerpoint/2010/main" val="82242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16</a:t>
            </a:fld>
            <a:endParaRPr lang="en-US"/>
          </a:p>
        </p:txBody>
      </p:sp>
    </p:spTree>
    <p:extLst>
      <p:ext uri="{BB962C8B-B14F-4D97-AF65-F5344CB8AC3E}">
        <p14:creationId xmlns:p14="http://schemas.microsoft.com/office/powerpoint/2010/main" val="1032061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17</a:t>
            </a:fld>
            <a:endParaRPr lang="en-US"/>
          </a:p>
        </p:txBody>
      </p:sp>
    </p:spTree>
    <p:extLst>
      <p:ext uri="{BB962C8B-B14F-4D97-AF65-F5344CB8AC3E}">
        <p14:creationId xmlns:p14="http://schemas.microsoft.com/office/powerpoint/2010/main" val="634146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18</a:t>
            </a:fld>
            <a:endParaRPr lang="en-US"/>
          </a:p>
        </p:txBody>
      </p:sp>
    </p:spTree>
    <p:extLst>
      <p:ext uri="{BB962C8B-B14F-4D97-AF65-F5344CB8AC3E}">
        <p14:creationId xmlns:p14="http://schemas.microsoft.com/office/powerpoint/2010/main" val="13865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19</a:t>
            </a:fld>
            <a:endParaRPr lang="en-US"/>
          </a:p>
        </p:txBody>
      </p:sp>
    </p:spTree>
    <p:extLst>
      <p:ext uri="{BB962C8B-B14F-4D97-AF65-F5344CB8AC3E}">
        <p14:creationId xmlns:p14="http://schemas.microsoft.com/office/powerpoint/2010/main" val="27316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Governor’s initiative since 2012</a:t>
            </a:r>
          </a:p>
          <a:p>
            <a:r>
              <a:rPr lang="en-US" dirty="0" smtClean="0"/>
              <a:t>Partnership with USG, TCSG, and </a:t>
            </a:r>
            <a:r>
              <a:rPr lang="en-US" dirty="0" err="1" smtClean="0"/>
              <a:t>GaDOE</a:t>
            </a:r>
            <a:endParaRPr lang="en-US" dirty="0" smtClean="0"/>
          </a:p>
          <a:p>
            <a:r>
              <a:rPr lang="en-US" dirty="0" smtClean="0"/>
              <a:t>Goal to increase percentage of Georgians with credentials of economic value to 60% by 2025 </a:t>
            </a:r>
            <a:r>
              <a:rPr lang="en-US" sz="1050" dirty="0" smtClean="0"/>
              <a:t>(most recently 47%)</a:t>
            </a:r>
          </a:p>
          <a:p>
            <a:r>
              <a:rPr lang="en-US" dirty="0" smtClean="0"/>
              <a:t>Continuation of RPG work</a:t>
            </a:r>
          </a:p>
          <a:p>
            <a:r>
              <a:rPr lang="en-US" dirty="0" smtClean="0"/>
              <a:t>Focus on using data to identify points of opportunity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CCB54B-7391-D544-B143-181846B7F69A}" type="slidenum">
              <a:rPr lang="en-US" smtClean="0"/>
              <a:t>2</a:t>
            </a:fld>
            <a:endParaRPr lang="en-US"/>
          </a:p>
        </p:txBody>
      </p:sp>
    </p:spTree>
    <p:extLst>
      <p:ext uri="{BB962C8B-B14F-4D97-AF65-F5344CB8AC3E}">
        <p14:creationId xmlns:p14="http://schemas.microsoft.com/office/powerpoint/2010/main" val="1557293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challenges we’ve identified have somewhat overlapping solutions. On the left are those that we’ve gotten well underway.  Advising and program maps are in place or being improved at most institution.  We’ve also solicited the discipline RACs for their recommended math courses.  There were very few surprises in this , although a number of ASN and Business programs seem to require college algebra without a subsequent course for which it is a prerequisite.  Notably, we aren’t sure that this is policy compliant.</a:t>
            </a:r>
          </a:p>
          <a:p>
            <a:endParaRPr lang="en-US" baseline="0" dirty="0" smtClean="0"/>
          </a:p>
          <a:p>
            <a:r>
              <a:rPr lang="en-US" baseline="0" dirty="0" smtClean="0"/>
              <a:t>On the right are the areas in which we are moving into, and are somewhat related.  </a:t>
            </a:r>
            <a:r>
              <a:rPr lang="en-US" b="1" baseline="0" dirty="0" smtClean="0"/>
              <a:t>We need your help </a:t>
            </a:r>
            <a:r>
              <a:rPr lang="en-US" baseline="0" dirty="0" smtClean="0"/>
              <a:t>to assure and convince faculty in non-math departments of the rigor of the non-college algebra options.  In some ways, the statement that students who don’t pass college algebra won’t pass our upper level courses is likely very true, although mostly because of how students are placed into college algebra and the fact that so many students fail to advance beyond this stage.  Placement practices complicates our research interest, since placement is very often dictated by math skill and not academic interest, with students with the strongest math skills being steered toward college algebra and those with weaker skills being steer into other </a:t>
            </a:r>
            <a:r>
              <a:rPr lang="en-US" baseline="0" dirty="0" err="1" smtClean="0"/>
              <a:t>maths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F8CB19-D19E-7745-A498-5B0BF44142CC}" type="slidenum">
              <a:rPr lang="en-US" smtClean="0"/>
              <a:t>20</a:t>
            </a:fld>
            <a:endParaRPr lang="en-US"/>
          </a:p>
        </p:txBody>
      </p:sp>
    </p:spTree>
    <p:extLst>
      <p:ext uri="{BB962C8B-B14F-4D97-AF65-F5344CB8AC3E}">
        <p14:creationId xmlns:p14="http://schemas.microsoft.com/office/powerpoint/2010/main" val="1291153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noted, Dr. </a:t>
            </a:r>
            <a:r>
              <a:rPr lang="en-US" baseline="0" dirty="0" smtClean="0"/>
              <a:t>Barbara Brown has toiled to college math recommendations for each disciplinary group and we’ve posted them on our website as a resource for advisors and students (mostly advisors, really).  There are also a host of other resources </a:t>
            </a:r>
            <a:r>
              <a:rPr lang="en-US" baseline="0" dirty="0" err="1" smtClean="0"/>
              <a:t>avaialble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BF8CB19-D19E-7745-A498-5B0BF44142CC}" type="slidenum">
              <a:rPr lang="en-US" smtClean="0"/>
              <a:t>21</a:t>
            </a:fld>
            <a:endParaRPr lang="en-US"/>
          </a:p>
        </p:txBody>
      </p:sp>
    </p:spTree>
    <p:extLst>
      <p:ext uri="{BB962C8B-B14F-4D97-AF65-F5344CB8AC3E}">
        <p14:creationId xmlns:p14="http://schemas.microsoft.com/office/powerpoint/2010/main" val="296013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22</a:t>
            </a:fld>
            <a:endParaRPr lang="en-US"/>
          </a:p>
        </p:txBody>
      </p:sp>
    </p:spTree>
    <p:extLst>
      <p:ext uri="{BB962C8B-B14F-4D97-AF65-F5344CB8AC3E}">
        <p14:creationId xmlns:p14="http://schemas.microsoft.com/office/powerpoint/2010/main" val="187449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3</a:t>
            </a:fld>
            <a:endParaRPr lang="en-US"/>
          </a:p>
        </p:txBody>
      </p:sp>
    </p:spTree>
    <p:extLst>
      <p:ext uri="{BB962C8B-B14F-4D97-AF65-F5344CB8AC3E}">
        <p14:creationId xmlns:p14="http://schemas.microsoft.com/office/powerpoint/2010/main" val="74130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Completing math in the first year of college is a key part of student’s momentum</a:t>
            </a:r>
          </a:p>
          <a:p>
            <a:endParaRPr lang="en-US" dirty="0" smtClean="0"/>
          </a:p>
          <a:p>
            <a:r>
              <a:rPr lang="en-US" dirty="0" smtClean="0"/>
              <a:t>Aligning math with degree requirements was a key finding of the 2013 USG Math Task Force</a:t>
            </a:r>
          </a:p>
          <a:p>
            <a:endParaRPr lang="en-US" dirty="0" smtClean="0"/>
          </a:p>
          <a:p>
            <a:r>
              <a:rPr lang="en-US" dirty="0" smtClean="0"/>
              <a:t>Misaligned math is a barrier to student success.</a:t>
            </a:r>
          </a:p>
          <a:p>
            <a:endParaRPr lang="en-US" dirty="0"/>
          </a:p>
        </p:txBody>
      </p:sp>
      <p:sp>
        <p:nvSpPr>
          <p:cNvPr id="4" name="Slide Number Placeholder 3"/>
          <p:cNvSpPr>
            <a:spLocks noGrp="1"/>
          </p:cNvSpPr>
          <p:nvPr>
            <p:ph type="sldNum" sz="quarter" idx="10"/>
          </p:nvPr>
        </p:nvSpPr>
        <p:spPr/>
        <p:txBody>
          <a:bodyPr/>
          <a:lstStyle/>
          <a:p>
            <a:fld id="{7BF8CB19-D19E-7745-A498-5B0BF44142CC}" type="slidenum">
              <a:rPr lang="en-US" smtClean="0"/>
              <a:t>4</a:t>
            </a:fld>
            <a:endParaRPr lang="en-US"/>
          </a:p>
        </p:txBody>
      </p:sp>
    </p:spTree>
    <p:extLst>
      <p:ext uri="{BB962C8B-B14F-4D97-AF65-F5344CB8AC3E}">
        <p14:creationId xmlns:p14="http://schemas.microsoft.com/office/powerpoint/2010/main" val="151658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5</a:t>
            </a:fld>
            <a:endParaRPr lang="en-US"/>
          </a:p>
        </p:txBody>
      </p:sp>
    </p:spTree>
    <p:extLst>
      <p:ext uri="{BB962C8B-B14F-4D97-AF65-F5344CB8AC3E}">
        <p14:creationId xmlns:p14="http://schemas.microsoft.com/office/powerpoint/2010/main" val="71130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8CB19-D19E-7745-A498-5B0BF44142CC}" type="slidenum">
              <a:rPr lang="en-US" smtClean="0"/>
              <a:t>6</a:t>
            </a:fld>
            <a:endParaRPr lang="en-US"/>
          </a:p>
        </p:txBody>
      </p:sp>
    </p:spTree>
    <p:extLst>
      <p:ext uri="{BB962C8B-B14F-4D97-AF65-F5344CB8AC3E}">
        <p14:creationId xmlns:p14="http://schemas.microsoft.com/office/powerpoint/2010/main" val="121575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7</a:t>
            </a:fld>
            <a:endParaRPr lang="en-US"/>
          </a:p>
        </p:txBody>
      </p:sp>
    </p:spTree>
    <p:extLst>
      <p:ext uri="{BB962C8B-B14F-4D97-AF65-F5344CB8AC3E}">
        <p14:creationId xmlns:p14="http://schemas.microsoft.com/office/powerpoint/2010/main" val="208967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F8CB19-D19E-7745-A498-5B0BF44142CC}" type="slidenum">
              <a:rPr lang="en-US" smtClean="0"/>
              <a:t>8</a:t>
            </a:fld>
            <a:endParaRPr lang="en-US"/>
          </a:p>
        </p:txBody>
      </p:sp>
    </p:spTree>
    <p:extLst>
      <p:ext uri="{BB962C8B-B14F-4D97-AF65-F5344CB8AC3E}">
        <p14:creationId xmlns:p14="http://schemas.microsoft.com/office/powerpoint/2010/main" val="127285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8CB19-D19E-7745-A498-5B0BF44142CC}" type="slidenum">
              <a:rPr lang="en-US" smtClean="0"/>
              <a:t>9</a:t>
            </a:fld>
            <a:endParaRPr lang="en-US"/>
          </a:p>
        </p:txBody>
      </p:sp>
    </p:spTree>
    <p:extLst>
      <p:ext uri="{BB962C8B-B14F-4D97-AF65-F5344CB8AC3E}">
        <p14:creationId xmlns:p14="http://schemas.microsoft.com/office/powerpoint/2010/main" val="207113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pPr/>
              <a:t>‹#›</a:t>
            </a:fld>
            <a:endParaRPr lang="en-US" dirty="0"/>
          </a:p>
        </p:txBody>
      </p:sp>
      <p:sp>
        <p:nvSpPr>
          <p:cNvPr id="12" name="Slide Number Placeholder 5"/>
          <p:cNvSpPr txBox="1">
            <a:spLocks/>
          </p:cNvSpPr>
          <p:nvPr userDrawn="1"/>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
        <p:nvSpPr>
          <p:cNvPr id="13" name="TextBox 12"/>
          <p:cNvSpPr txBox="1"/>
          <p:nvPr userDrawn="1"/>
        </p:nvSpPr>
        <p:spPr>
          <a:xfrm>
            <a:off x="8461607" y="6242339"/>
            <a:ext cx="2663075" cy="307777"/>
          </a:xfrm>
          <a:prstGeom prst="rect">
            <a:avLst/>
          </a:prstGeom>
          <a:noFill/>
        </p:spPr>
        <p:txBody>
          <a:bodyPr wrap="square" rtlCol="0">
            <a:spAutoFit/>
          </a:bodyPr>
          <a:lstStyle/>
          <a:p>
            <a:pPr algn="r"/>
            <a:r>
              <a:rPr lang="en-US" sz="1400" dirty="0" err="1" smtClean="0">
                <a:solidFill>
                  <a:schemeClr val="tx1">
                    <a:lumMod val="65000"/>
                    <a:lumOff val="35000"/>
                  </a:schemeClr>
                </a:solidFill>
              </a:rPr>
              <a:t>completega.org</a:t>
            </a:r>
            <a:endParaRPr lang="en-US" sz="1400" dirty="0">
              <a:solidFill>
                <a:schemeClr val="tx1">
                  <a:lumMod val="65000"/>
                  <a:lumOff val="35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E9F9C37B-1D36-470B-8223-D6C91242EC14}" type="datetimeFigureOut">
              <a:rPr lang="en-US" dirty="0"/>
              <a:t>5/17/17</a:t>
            </a:fld>
            <a:endParaRPr lang="en-US" dirty="0"/>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67C6F52A-A82B-47A2-A83A-8C4C91F2D59F}" type="datetimeFigureOut">
              <a:rPr lang="en-US" dirty="0"/>
              <a:t>5/17/17</a:t>
            </a:fld>
            <a:endParaRPr lang="en-US" dirty="0"/>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F070A7B3-6521-4DCA-87E5-044747A908C1}" type="datetimeFigureOut">
              <a:rPr lang="en-US" dirty="0"/>
              <a:t>5/17/17</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5/17/17</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a:xfrm>
            <a:off x="7821429" y="6238816"/>
            <a:ext cx="2753746" cy="323968"/>
          </a:xfrm>
          <a:prstGeom prst="rect">
            <a:avLst/>
          </a:prstGeom>
        </p:spPr>
        <p:txBody>
          <a:bodyPr/>
          <a:lstStyle/>
          <a:p>
            <a:fld id="{AB134690-1557-4C89-A502-4959FE7FAD70}" type="datetimeFigureOut">
              <a:rPr lang="en-US" dirty="0"/>
              <a:t>5/17/17</a:t>
            </a:fld>
            <a:endParaRPr lang="en-US" dirty="0"/>
          </a:p>
        </p:txBody>
      </p:sp>
      <p:sp>
        <p:nvSpPr>
          <p:cNvPr id="9" name="Footer Placeholder 8"/>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4F7D4976-E339-4826-83B7-FBD03F55ECF8}" type="datetimeFigureOut">
              <a:rPr lang="en-US" dirty="0"/>
              <a:t>5/17/17</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821429" y="6238816"/>
            <a:ext cx="2753746" cy="323968"/>
          </a:xfrm>
          <a:prstGeom prst="rect">
            <a:avLst/>
          </a:prstGeom>
        </p:spPr>
        <p:txBody>
          <a:bodyPr/>
          <a:lstStyle/>
          <a:p>
            <a:fld id="{E1037C31-9E7A-4F99-8774-A0E530DE1A42}" type="datetimeFigureOut">
              <a:rPr lang="en-US" dirty="0"/>
              <a:t>5/17/17</a:t>
            </a:fld>
            <a:endParaRPr lang="en-US" dirty="0"/>
          </a:p>
        </p:txBody>
      </p:sp>
      <p:sp>
        <p:nvSpPr>
          <p:cNvPr id="4" name="Footer Placeholder 3"/>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6" cy="323968"/>
          </a:xfrm>
          <a:prstGeom prst="rect">
            <a:avLst/>
          </a:prstGeom>
        </p:spPr>
        <p:txBody>
          <a:bodyPr/>
          <a:lstStyle/>
          <a:p>
            <a:fld id="{C278504F-A551-4DE0-9316-4DCD1D8CC752}" type="datetimeFigureOut">
              <a:rPr lang="en-US" dirty="0"/>
              <a:t>5/17/17</a:t>
            </a:fld>
            <a:endParaRPr lang="en-US" dirty="0"/>
          </a:p>
        </p:txBody>
      </p:sp>
      <p:sp>
        <p:nvSpPr>
          <p:cNvPr id="3" name="Footer Placeholder 2"/>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a:xfrm>
            <a:off x="7821429" y="6238816"/>
            <a:ext cx="2753746" cy="323968"/>
          </a:xfrm>
          <a:prstGeom prst="rect">
            <a:avLst/>
          </a:prstGeom>
        </p:spPr>
        <p:txBody>
          <a:bodyPr/>
          <a:lstStyle/>
          <a:p>
            <a:fld id="{D1BE4249-C0D0-4B06-8692-E8BB871AF643}" type="datetimeFigureOut">
              <a:rPr lang="en-US" dirty="0"/>
              <a:t>5/17/17</a:t>
            </a:fld>
            <a:endParaRPr lang="en-US" dirty="0"/>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a:xfrm>
            <a:off x="7821429" y="6238816"/>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5/17/17</a:t>
            </a:fld>
            <a:endParaRPr lang="en-US" dirty="0"/>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8461607" y="6242339"/>
            <a:ext cx="2663075" cy="307777"/>
          </a:xfrm>
          <a:prstGeom prst="rect">
            <a:avLst/>
          </a:prstGeom>
          <a:noFill/>
        </p:spPr>
        <p:txBody>
          <a:bodyPr wrap="square" rtlCol="0">
            <a:spAutoFit/>
          </a:bodyPr>
          <a:lstStyle/>
          <a:p>
            <a:pPr algn="r"/>
            <a:r>
              <a:rPr lang="en-US" sz="1400" dirty="0" err="1" smtClean="0">
                <a:solidFill>
                  <a:schemeClr val="tx1">
                    <a:lumMod val="65000"/>
                    <a:lumOff val="35000"/>
                  </a:schemeClr>
                </a:solidFill>
              </a:rPr>
              <a:t>completega.org</a:t>
            </a:r>
            <a:endParaRPr lang="en-US" sz="1400" dirty="0">
              <a:solidFill>
                <a:schemeClr val="tx1">
                  <a:lumMod val="65000"/>
                  <a:lumOff val="35000"/>
                </a:schemeClr>
              </a:solidFill>
            </a:endParaRPr>
          </a:p>
        </p:txBody>
      </p: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1694" y="6224659"/>
            <a:ext cx="1880169" cy="387331"/>
          </a:xfrm>
          <a:prstGeom prst="rect">
            <a:avLst/>
          </a:prstGeom>
        </p:spPr>
      </p:pic>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3638" y="6224659"/>
            <a:ext cx="407988" cy="410102"/>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2.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p:txBody>
          <a:bodyPr/>
          <a:lstStyle/>
          <a:p>
            <a:r>
              <a:rPr lang="en-US" altLang="en-US" dirty="0" smtClean="0"/>
              <a:t>CCG &amp; Math Pathways</a:t>
            </a:r>
            <a:endParaRPr lang="en-US" altLang="en-US" dirty="0"/>
          </a:p>
        </p:txBody>
      </p:sp>
      <p:sp>
        <p:nvSpPr>
          <p:cNvPr id="3" name="Subtitle 2"/>
          <p:cNvSpPr>
            <a:spLocks noGrp="1"/>
          </p:cNvSpPr>
          <p:nvPr>
            <p:ph type="subTitle" idx="1"/>
          </p:nvPr>
        </p:nvSpPr>
        <p:spPr>
          <a:xfrm>
            <a:off x="2695194" y="4352544"/>
            <a:ext cx="6801612" cy="1770464"/>
          </a:xfrm>
        </p:spPr>
        <p:txBody>
          <a:bodyPr rtlCol="0">
            <a:normAutofit/>
          </a:bodyPr>
          <a:lstStyle/>
          <a:p>
            <a:pPr>
              <a:defRPr/>
            </a:pPr>
            <a:r>
              <a:rPr lang="en-US" dirty="0" smtClean="0">
                <a:ea typeface="+mn-ea"/>
              </a:rPr>
              <a:t>Jonathan Hull</a:t>
            </a:r>
          </a:p>
          <a:p>
            <a:pPr>
              <a:defRPr/>
            </a:pPr>
            <a:r>
              <a:rPr lang="en-US" dirty="0" smtClean="0"/>
              <a:t>Assistant Director, Policy &amp; Partnership Development</a:t>
            </a:r>
            <a:endParaRPr lang="en-US" dirty="0" smtClean="0">
              <a:ea typeface="+mn-ea"/>
            </a:endParaRPr>
          </a:p>
          <a:p>
            <a:pPr>
              <a:defRPr/>
            </a:pPr>
            <a:r>
              <a:rPr lang="en-US" sz="2200" dirty="0"/>
              <a:t>University System of </a:t>
            </a:r>
            <a:r>
              <a:rPr lang="en-US" sz="2200" dirty="0" smtClean="0"/>
              <a:t>Georgia</a:t>
            </a:r>
          </a:p>
          <a:p>
            <a:pPr>
              <a:defRPr/>
            </a:pPr>
            <a:r>
              <a:rPr lang="en-US" sz="2200" dirty="0" smtClean="0"/>
              <a:t>STEM </a:t>
            </a:r>
            <a:r>
              <a:rPr lang="en-US" sz="2200" dirty="0" smtClean="0"/>
              <a:t>Initiative Meeting</a:t>
            </a:r>
            <a:r>
              <a:rPr lang="en-US" sz="2200" dirty="0" smtClean="0"/>
              <a:t>, </a:t>
            </a:r>
            <a:r>
              <a:rPr lang="en-US" sz="2200" smtClean="0"/>
              <a:t>May </a:t>
            </a:r>
            <a:r>
              <a:rPr lang="en-US" sz="2200" smtClean="0"/>
              <a:t>18, </a:t>
            </a:r>
            <a:r>
              <a:rPr lang="en-US" sz="2200" dirty="0" smtClean="0"/>
              <a:t>2017</a:t>
            </a:r>
            <a:endParaRPr lang="en-US" sz="2200" dirty="0"/>
          </a:p>
          <a:p>
            <a:pPr>
              <a:defRPr/>
            </a:pPr>
            <a:endParaRPr lang="en-US" dirty="0" smtClean="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Pathways</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5850" y="2533310"/>
            <a:ext cx="7480300" cy="3606800"/>
          </a:xfrm>
        </p:spPr>
      </p:pic>
    </p:spTree>
    <p:extLst>
      <p:ext uri="{BB962C8B-B14F-4D97-AF65-F5344CB8AC3E}">
        <p14:creationId xmlns:p14="http://schemas.microsoft.com/office/powerpoint/2010/main" val="167499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Degrees in the USG</a:t>
            </a:r>
            <a:endParaRPr lang="en-US" dirty="0"/>
          </a:p>
        </p:txBody>
      </p:sp>
      <p:sp>
        <p:nvSpPr>
          <p:cNvPr id="3" name="Content Placeholder 2"/>
          <p:cNvSpPr>
            <a:spLocks noGrp="1"/>
          </p:cNvSpPr>
          <p:nvPr>
            <p:ph idx="1"/>
          </p:nvPr>
        </p:nvSpPr>
        <p:spPr>
          <a:xfrm>
            <a:off x="1981200" y="2340782"/>
            <a:ext cx="8229600" cy="1605579"/>
          </a:xfrm>
        </p:spPr>
        <p:txBody>
          <a:bodyPr>
            <a:normAutofit/>
          </a:bodyPr>
          <a:lstStyle/>
          <a:p>
            <a:pPr marL="0" indent="0">
              <a:buNone/>
            </a:pPr>
            <a:r>
              <a:rPr lang="en-US" dirty="0" smtClean="0"/>
              <a:t>Across the System, about 32 percent of all bachelor’s degrees conferred are in STEM fields, an additional 20 percent are in Business. </a:t>
            </a:r>
          </a:p>
        </p:txBody>
      </p:sp>
      <p:sp>
        <p:nvSpPr>
          <p:cNvPr id="5" name="TextBox 4"/>
          <p:cNvSpPr txBox="1"/>
          <p:nvPr/>
        </p:nvSpPr>
        <p:spPr>
          <a:xfrm>
            <a:off x="7677374" y="4472545"/>
            <a:ext cx="2533426" cy="954107"/>
          </a:xfrm>
          <a:prstGeom prst="rect">
            <a:avLst/>
          </a:prstGeom>
          <a:solidFill>
            <a:schemeClr val="bg1">
              <a:lumMod val="85000"/>
            </a:schemeClr>
          </a:solidFill>
        </p:spPr>
        <p:txBody>
          <a:bodyPr wrap="square" rtlCol="0">
            <a:spAutoFit/>
          </a:bodyPr>
          <a:lstStyle/>
          <a:p>
            <a:r>
              <a:rPr lang="en-US" sz="1400" dirty="0"/>
              <a:t>INTERESTING FACT: </a:t>
            </a:r>
            <a:r>
              <a:rPr lang="en-US" sz="1400" dirty="0" smtClean="0"/>
              <a:t/>
            </a:r>
            <a:br>
              <a:rPr lang="en-US" sz="1400" dirty="0" smtClean="0"/>
            </a:br>
            <a:r>
              <a:rPr lang="en-US" sz="1400" dirty="0" smtClean="0"/>
              <a:t>Between </a:t>
            </a:r>
            <a:r>
              <a:rPr lang="en-US" sz="1400" dirty="0"/>
              <a:t>2012 and 2016, STEM degrees grew at nearly 3.5x the pace of non-STEM degrees.</a:t>
            </a:r>
          </a:p>
        </p:txBody>
      </p:sp>
      <p:graphicFrame>
        <p:nvGraphicFramePr>
          <p:cNvPr id="6" name="Chart 5"/>
          <p:cNvGraphicFramePr>
            <a:graphicFrameLocks/>
          </p:cNvGraphicFramePr>
          <p:nvPr>
            <p:extLst>
              <p:ext uri="{D42A27DB-BD31-4B8C-83A1-F6EECF244321}">
                <p14:modId xmlns:p14="http://schemas.microsoft.com/office/powerpoint/2010/main" val="904054123"/>
              </p:ext>
            </p:extLst>
          </p:nvPr>
        </p:nvGraphicFramePr>
        <p:xfrm>
          <a:off x="2072640" y="3205779"/>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825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Gateway Math by STEM Status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85515823"/>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3358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wrinkle </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Roughly 40 percent of first time freshmen do not take a gateway math. </a:t>
            </a:r>
          </a:p>
          <a:p>
            <a:pPr marL="0" indent="0">
              <a:buNone/>
            </a:pPr>
            <a:endParaRPr lang="en-US" dirty="0"/>
          </a:p>
          <a:p>
            <a:pPr marL="400050" lvl="1" indent="0">
              <a:buNone/>
            </a:pPr>
            <a:r>
              <a:rPr lang="en-US" dirty="0" smtClean="0"/>
              <a:t>(~27 percent place above Gateway and ~13 percent don’t take a math within their first two years)</a:t>
            </a:r>
          </a:p>
          <a:p>
            <a:pPr marL="400050" lvl="1" indent="0">
              <a:buNone/>
            </a:pPr>
            <a:endParaRPr lang="en-US" dirty="0"/>
          </a:p>
          <a:p>
            <a:pPr marL="0" indent="0">
              <a:buNone/>
            </a:pPr>
            <a:r>
              <a:rPr lang="en-US" dirty="0" smtClean="0"/>
              <a:t>This makes the correct placement of students into the appropriate math all the more important</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179288618"/>
              </p:ext>
            </p:extLst>
          </p:nvPr>
        </p:nvGraphicFramePr>
        <p:xfrm>
          <a:off x="6172200" y="1600201"/>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4618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Course Enrollment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2424986"/>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572103" y="5512526"/>
            <a:ext cx="2638698" cy="523220"/>
          </a:xfrm>
          <a:prstGeom prst="rect">
            <a:avLst/>
          </a:prstGeom>
          <a:noFill/>
        </p:spPr>
        <p:txBody>
          <a:bodyPr wrap="square" rtlCol="0">
            <a:spAutoFit/>
          </a:bodyPr>
          <a:lstStyle/>
          <a:p>
            <a:pPr algn="ctr"/>
            <a:r>
              <a:rPr lang="en-US" sz="1400" dirty="0"/>
              <a:t>~75% of FTF taking MATH 1111 are non-STEM majors</a:t>
            </a:r>
          </a:p>
        </p:txBody>
      </p:sp>
    </p:spTree>
    <p:extLst>
      <p:ext uri="{BB962C8B-B14F-4D97-AF65-F5344CB8AC3E}">
        <p14:creationId xmlns:p14="http://schemas.microsoft.com/office/powerpoint/2010/main" val="1210040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Algebra = Default Math</a:t>
            </a:r>
            <a:endParaRPr lang="en-US" dirty="0"/>
          </a:p>
        </p:txBody>
      </p:sp>
      <p:sp>
        <p:nvSpPr>
          <p:cNvPr id="3" name="Content Placeholder 2"/>
          <p:cNvSpPr>
            <a:spLocks noGrp="1"/>
          </p:cNvSpPr>
          <p:nvPr>
            <p:ph idx="1"/>
          </p:nvPr>
        </p:nvSpPr>
        <p:spPr/>
        <p:txBody>
          <a:bodyPr anchor="ctr">
            <a:normAutofit/>
          </a:bodyPr>
          <a:lstStyle/>
          <a:p>
            <a:pPr marL="0" indent="0">
              <a:buNone/>
            </a:pPr>
            <a:r>
              <a:rPr lang="en-US" sz="2800" dirty="0" smtClean="0"/>
              <a:t>College Algebra (MATH 1111) was the most common first math course at 24 USG institutions in Fall 2014.</a:t>
            </a:r>
            <a:br>
              <a:rPr lang="en-US" sz="2800" dirty="0" smtClean="0"/>
            </a:br>
            <a:r>
              <a:rPr lang="en-US" sz="2800" dirty="0"/>
              <a:t>(ranging from 34% to 90% of students taking College Algebra as their first math course depending on the institution)</a:t>
            </a:r>
          </a:p>
          <a:p>
            <a:endParaRPr lang="en-US" sz="2800" dirty="0" smtClean="0"/>
          </a:p>
        </p:txBody>
      </p:sp>
    </p:spTree>
    <p:extLst>
      <p:ext uri="{BB962C8B-B14F-4D97-AF65-F5344CB8AC3E}">
        <p14:creationId xmlns:p14="http://schemas.microsoft.com/office/powerpoint/2010/main" val="1045606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 up</a:t>
            </a:r>
            <a:endParaRPr lang="en-US" dirty="0"/>
          </a:p>
        </p:txBody>
      </p:sp>
      <p:sp>
        <p:nvSpPr>
          <p:cNvPr id="3" name="Content Placeholder 2"/>
          <p:cNvSpPr>
            <a:spLocks noGrp="1"/>
          </p:cNvSpPr>
          <p:nvPr>
            <p:ph sz="half" idx="1"/>
          </p:nvPr>
        </p:nvSpPr>
        <p:spPr/>
        <p:txBody>
          <a:bodyPr>
            <a:normAutofit/>
          </a:bodyPr>
          <a:lstStyle/>
          <a:p>
            <a:r>
              <a:rPr lang="en-US" dirty="0" smtClean="0"/>
              <a:t>40% of students are in College Algebra as their first math</a:t>
            </a:r>
          </a:p>
          <a:p>
            <a:r>
              <a:rPr lang="en-US" dirty="0" smtClean="0"/>
              <a:t>77% of MATH 1111 students are not STEM majors</a:t>
            </a:r>
          </a:p>
          <a:p>
            <a:r>
              <a:rPr lang="en-US" dirty="0" smtClean="0"/>
              <a:t>Pass rates for non-STEM majors in College Algebra are in the upper 50% range.</a:t>
            </a:r>
          </a:p>
          <a:p>
            <a:r>
              <a:rPr lang="en-US" dirty="0" smtClean="0"/>
              <a:t>One in five students who PASS College Algebra go on to take Calculus.</a:t>
            </a:r>
            <a:endParaRPr lang="en-US" dirty="0"/>
          </a:p>
        </p:txBody>
      </p:sp>
      <p:sp>
        <p:nvSpPr>
          <p:cNvPr id="5" name="Content Placeholder 4"/>
          <p:cNvSpPr>
            <a:spLocks noGrp="1"/>
          </p:cNvSpPr>
          <p:nvPr>
            <p:ph sz="half" idx="2"/>
          </p:nvPr>
        </p:nvSpPr>
        <p:spPr>
          <a:solidFill>
            <a:schemeClr val="tx2"/>
          </a:solidFill>
        </p:spPr>
        <p:txBody>
          <a:bodyPr anchor="ctr">
            <a:noAutofit/>
          </a:bodyPr>
          <a:lstStyle/>
          <a:p>
            <a:pPr marL="0" indent="0" algn="ctr">
              <a:buNone/>
            </a:pPr>
            <a:r>
              <a:rPr lang="en-US" sz="3600" dirty="0">
                <a:solidFill>
                  <a:schemeClr val="bg1"/>
                </a:solidFill>
              </a:rPr>
              <a:t>For 75% of USG students, College Algebra is the last math class they will take in college</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640817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the case?</a:t>
            </a:r>
            <a:endParaRPr lang="en-US" dirty="0"/>
          </a:p>
        </p:txBody>
      </p:sp>
      <p:sp>
        <p:nvSpPr>
          <p:cNvPr id="3" name="Content Placeholder 2"/>
          <p:cNvSpPr>
            <a:spLocks noGrp="1"/>
          </p:cNvSpPr>
          <p:nvPr>
            <p:ph sz="half" idx="1"/>
          </p:nvPr>
        </p:nvSpPr>
        <p:spPr/>
        <p:txBody>
          <a:bodyPr anchor="ctr"/>
          <a:lstStyle/>
          <a:p>
            <a:pPr marL="0" indent="0" algn="ctr">
              <a:buNone/>
            </a:pPr>
            <a:r>
              <a:rPr lang="en-US" sz="2400" dirty="0" smtClean="0"/>
              <a:t>Students may be advised into College Algebra as a “safe” option.</a:t>
            </a:r>
          </a:p>
          <a:p>
            <a:pPr marL="0" indent="0" algn="ctr">
              <a:buNone/>
            </a:pPr>
            <a:r>
              <a:rPr lang="en-US" dirty="0"/>
              <a:t/>
            </a:r>
            <a:br>
              <a:rPr lang="en-US" dirty="0"/>
            </a:br>
            <a:r>
              <a:rPr lang="en-US" sz="1600" dirty="0"/>
              <a:t>(e.g., it is guaranteed to “count” even if a student transfers or changes major)</a:t>
            </a:r>
          </a:p>
        </p:txBody>
      </p:sp>
      <p:sp>
        <p:nvSpPr>
          <p:cNvPr id="4" name="Content Placeholder 3"/>
          <p:cNvSpPr>
            <a:spLocks noGrp="1"/>
          </p:cNvSpPr>
          <p:nvPr>
            <p:ph sz="half" idx="2"/>
          </p:nvPr>
        </p:nvSpPr>
        <p:spPr/>
        <p:txBody>
          <a:bodyPr anchor="ctr"/>
          <a:lstStyle/>
          <a:p>
            <a:pPr marL="0" indent="0" algn="ctr">
              <a:buNone/>
            </a:pPr>
            <a:r>
              <a:rPr lang="en-US" sz="2400" dirty="0" smtClean="0"/>
              <a:t>Students may be selecting College Algebra on their own.</a:t>
            </a:r>
          </a:p>
          <a:p>
            <a:pPr marL="0" indent="0" algn="ctr">
              <a:buNone/>
            </a:pPr>
            <a:endParaRPr lang="en-US" dirty="0" smtClean="0"/>
          </a:p>
          <a:p>
            <a:pPr marL="0" indent="0" algn="ctr">
              <a:buNone/>
            </a:pPr>
            <a:r>
              <a:rPr lang="en-US" dirty="0">
                <a:solidFill>
                  <a:prstClr val="black"/>
                </a:solidFill>
              </a:rPr>
              <a:t/>
            </a:r>
            <a:br>
              <a:rPr lang="en-US" dirty="0">
                <a:solidFill>
                  <a:prstClr val="black"/>
                </a:solidFill>
              </a:rPr>
            </a:br>
            <a:r>
              <a:rPr lang="en-US" sz="1600" dirty="0">
                <a:solidFill>
                  <a:prstClr val="black"/>
                </a:solidFill>
              </a:rPr>
              <a:t>(“I’m in college; I’ll take a college math”)</a:t>
            </a:r>
          </a:p>
        </p:txBody>
      </p:sp>
    </p:spTree>
    <p:extLst>
      <p:ext uri="{BB962C8B-B14F-4D97-AF65-F5344CB8AC3E}">
        <p14:creationId xmlns:p14="http://schemas.microsoft.com/office/powerpoint/2010/main" val="1750858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the case?</a:t>
            </a:r>
          </a:p>
        </p:txBody>
      </p:sp>
      <p:sp>
        <p:nvSpPr>
          <p:cNvPr id="3" name="Content Placeholder 2"/>
          <p:cNvSpPr>
            <a:spLocks noGrp="1"/>
          </p:cNvSpPr>
          <p:nvPr>
            <p:ph sz="half" idx="1"/>
          </p:nvPr>
        </p:nvSpPr>
        <p:spPr/>
        <p:txBody>
          <a:bodyPr anchor="ctr"/>
          <a:lstStyle/>
          <a:p>
            <a:pPr marL="0" indent="0" algn="ctr">
              <a:buNone/>
            </a:pPr>
            <a:r>
              <a:rPr lang="en-US" sz="2400" dirty="0" smtClean="0"/>
              <a:t>Other departments are skeptical of the rigor of non-College Algebra options</a:t>
            </a:r>
            <a:r>
              <a:rPr lang="en-US" sz="2400" dirty="0"/>
              <a:t>.</a:t>
            </a:r>
            <a:r>
              <a:rPr lang="en-US" sz="2400" dirty="0">
                <a:solidFill>
                  <a:prstClr val="black"/>
                </a:solidFill>
              </a:rPr>
              <a:t> </a:t>
            </a:r>
            <a:endParaRPr lang="en-US" sz="2400" dirty="0" smtClean="0">
              <a:solidFill>
                <a:prstClr val="black"/>
              </a:solidFill>
            </a:endParaRPr>
          </a:p>
          <a:p>
            <a:pPr marL="0" indent="0" algn="ctr">
              <a:buNone/>
            </a:pPr>
            <a:r>
              <a:rPr lang="en-US" dirty="0">
                <a:solidFill>
                  <a:prstClr val="black"/>
                </a:solidFill>
              </a:rPr>
              <a:t/>
            </a:r>
            <a:br>
              <a:rPr lang="en-US" dirty="0">
                <a:solidFill>
                  <a:prstClr val="black"/>
                </a:solidFill>
              </a:rPr>
            </a:br>
            <a:r>
              <a:rPr lang="en-US" sz="1600" dirty="0">
                <a:solidFill>
                  <a:prstClr val="black"/>
                </a:solidFill>
              </a:rPr>
              <a:t>(“Our students need ’real’ math to succeed.”)</a:t>
            </a:r>
          </a:p>
        </p:txBody>
      </p:sp>
      <p:sp>
        <p:nvSpPr>
          <p:cNvPr id="4" name="Content Placeholder 3"/>
          <p:cNvSpPr>
            <a:spLocks noGrp="1"/>
          </p:cNvSpPr>
          <p:nvPr>
            <p:ph sz="half" idx="2"/>
          </p:nvPr>
        </p:nvSpPr>
        <p:spPr/>
        <p:txBody>
          <a:bodyPr anchor="ctr"/>
          <a:lstStyle/>
          <a:p>
            <a:pPr marL="0" indent="0" algn="ctr">
              <a:buNone/>
            </a:pPr>
            <a:r>
              <a:rPr lang="en-US" sz="2400" dirty="0" smtClean="0"/>
              <a:t>College Algebra is being used as a proxy for filtering out candidates from </a:t>
            </a:r>
            <a:r>
              <a:rPr lang="en-US" sz="2400" dirty="0"/>
              <a:t>non-STEM disciplines</a:t>
            </a:r>
            <a:r>
              <a:rPr lang="en-US" sz="2400" dirty="0" smtClean="0"/>
              <a:t>.</a:t>
            </a:r>
            <a:endParaRPr lang="en-US" sz="2400" dirty="0" smtClean="0">
              <a:solidFill>
                <a:prstClr val="black"/>
              </a:solidFill>
            </a:endParaRPr>
          </a:p>
          <a:p>
            <a:pPr marL="0" indent="0" algn="ctr">
              <a:buNone/>
            </a:pPr>
            <a:r>
              <a:rPr lang="en-US" dirty="0">
                <a:solidFill>
                  <a:prstClr val="black"/>
                </a:solidFill>
              </a:rPr>
              <a:t/>
            </a:r>
            <a:br>
              <a:rPr lang="en-US" dirty="0">
                <a:solidFill>
                  <a:prstClr val="black"/>
                </a:solidFill>
              </a:rPr>
            </a:br>
            <a:r>
              <a:rPr lang="en-US" sz="1600" dirty="0">
                <a:solidFill>
                  <a:prstClr val="black"/>
                </a:solidFill>
              </a:rPr>
              <a:t>(”Success in college algebra shows </a:t>
            </a:r>
            <a:r>
              <a:rPr lang="en-US" sz="1600" dirty="0" smtClean="0">
                <a:solidFill>
                  <a:prstClr val="black"/>
                </a:solidFill>
              </a:rPr>
              <a:t>students can </a:t>
            </a:r>
            <a:r>
              <a:rPr lang="en-US" sz="1600" dirty="0">
                <a:solidFill>
                  <a:prstClr val="black"/>
                </a:solidFill>
              </a:rPr>
              <a:t>think.”)</a:t>
            </a:r>
          </a:p>
        </p:txBody>
      </p:sp>
    </p:spTree>
    <p:extLst>
      <p:ext uri="{BB962C8B-B14F-4D97-AF65-F5344CB8AC3E}">
        <p14:creationId xmlns:p14="http://schemas.microsoft.com/office/powerpoint/2010/main" val="758511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 challenge.</a:t>
            </a:r>
            <a:endParaRPr lang="en-US" dirty="0"/>
          </a:p>
        </p:txBody>
      </p:sp>
      <p:sp>
        <p:nvSpPr>
          <p:cNvPr id="5" name="Content Placeholder 4"/>
          <p:cNvSpPr>
            <a:spLocks noGrp="1"/>
          </p:cNvSpPr>
          <p:nvPr>
            <p:ph sz="half" idx="2"/>
          </p:nvPr>
        </p:nvSpPr>
        <p:spPr/>
        <p:txBody>
          <a:bodyPr anchor="ctr">
            <a:noAutofit/>
          </a:bodyPr>
          <a:lstStyle/>
          <a:p>
            <a:pPr marL="0" indent="0" algn="ctr">
              <a:buNone/>
            </a:pPr>
            <a:r>
              <a:rPr lang="en-US" sz="2400" dirty="0"/>
              <a:t>This matters because College Algebra is not well aligned to a statistics sequence, which most non-STEM (and many STEM) students will need</a:t>
            </a:r>
            <a:r>
              <a:rPr lang="en-US" sz="2400" dirty="0" smtClean="0"/>
              <a:t>.</a:t>
            </a:r>
            <a:endParaRPr lang="en-US" sz="2400" dirty="0"/>
          </a:p>
        </p:txBody>
      </p:sp>
      <p:pic>
        <p:nvPicPr>
          <p:cNvPr id="7"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07844" y="2638425"/>
            <a:ext cx="2418575" cy="3101975"/>
          </a:xfrm>
        </p:spPr>
      </p:pic>
    </p:spTree>
    <p:extLst>
      <p:ext uri="{BB962C8B-B14F-4D97-AF65-F5344CB8AC3E}">
        <p14:creationId xmlns:p14="http://schemas.microsoft.com/office/powerpoint/2010/main" val="688930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College Georgia</a:t>
            </a:r>
            <a:endParaRPr lang="en-US" dirty="0"/>
          </a:p>
        </p:txBody>
      </p:sp>
      <p:graphicFrame>
        <p:nvGraphicFramePr>
          <p:cNvPr id="6" name="Content Placeholder 7"/>
          <p:cNvGraphicFramePr>
            <a:graphicFrameLocks noGrp="1"/>
          </p:cNvGraphicFramePr>
          <p:nvPr>
            <p:ph sz="half" idx="1"/>
          </p:nvPr>
        </p:nvGraphicFramePr>
        <p:xfrm>
          <a:off x="1581150" y="3107800"/>
          <a:ext cx="4712074" cy="26326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37618" y="3059659"/>
            <a:ext cx="3423246" cy="3301153"/>
          </a:xfrm>
        </p:spPr>
      </p:pic>
      <p:grpSp>
        <p:nvGrpSpPr>
          <p:cNvPr id="8" name="Group 7"/>
          <p:cNvGrpSpPr/>
          <p:nvPr/>
        </p:nvGrpSpPr>
        <p:grpSpPr>
          <a:xfrm>
            <a:off x="3119719" y="2263060"/>
            <a:ext cx="6201784" cy="649275"/>
            <a:chOff x="383589" y="2724595"/>
            <a:chExt cx="10742273" cy="1124628"/>
          </a:xfrm>
        </p:grpSpPr>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849" y="2944021"/>
              <a:ext cx="3800013" cy="68577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407" y="2843493"/>
              <a:ext cx="1834130" cy="88683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2523" y="2834692"/>
              <a:ext cx="1700338" cy="90443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89" y="2724595"/>
              <a:ext cx="1118832" cy="1124628"/>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548440" y="2822696"/>
                  <a:ext cx="670948" cy="8723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1" i="1" smtClean="0">
                            <a:latin typeface="Cambria Math" charset="0"/>
                            <a:ea typeface="Gill Sans MT" charset="0"/>
                            <a:cs typeface="Gill Sans MT" charset="0"/>
                          </a:rPr>
                          <m:t>+</m:t>
                        </m:r>
                      </m:oMath>
                    </m:oMathPara>
                  </a14:m>
                  <a:endParaRPr lang="en-US" sz="3000" b="1" dirty="0">
                    <a:latin typeface="Gill Sans MT" charset="0"/>
                    <a:ea typeface="Gill Sans MT" charset="0"/>
                    <a:cs typeface="Gill Sans MT"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548440" y="2822696"/>
                  <a:ext cx="670948" cy="87236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45558" y="2822696"/>
                  <a:ext cx="670948" cy="8723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1" i="1" smtClean="0">
                            <a:latin typeface="Cambria Math" charset="0"/>
                            <a:ea typeface="Gill Sans MT" charset="0"/>
                            <a:cs typeface="Gill Sans MT" charset="0"/>
                          </a:rPr>
                          <m:t>+</m:t>
                        </m:r>
                      </m:oMath>
                    </m:oMathPara>
                  </a14:m>
                  <a:endParaRPr lang="en-US" sz="3000" b="1" dirty="0">
                    <a:latin typeface="Gill Sans MT" charset="0"/>
                    <a:ea typeface="Gill Sans MT" charset="0"/>
                    <a:cs typeface="Gill Sans MT"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145558" y="2822696"/>
                  <a:ext cx="670948" cy="87236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08880" y="2822696"/>
                  <a:ext cx="670948" cy="8723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1" i="1" smtClean="0">
                            <a:latin typeface="Cambria Math" charset="0"/>
                            <a:ea typeface="Gill Sans MT" charset="0"/>
                            <a:cs typeface="Gill Sans MT" charset="0"/>
                          </a:rPr>
                          <m:t>=</m:t>
                        </m:r>
                      </m:oMath>
                    </m:oMathPara>
                  </a14:m>
                  <a:endParaRPr lang="en-US" sz="3000" b="1" dirty="0">
                    <a:latin typeface="Gill Sans MT" charset="0"/>
                    <a:ea typeface="Gill Sans MT" charset="0"/>
                    <a:cs typeface="Gill Sans MT"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08880" y="2822696"/>
                  <a:ext cx="670948" cy="872361"/>
                </a:xfrm>
                <a:prstGeom prst="rect">
                  <a:avLst/>
                </a:prstGeom>
                <a:blipFill rotWithShape="0">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255975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Multi-pronged solution</a:t>
            </a:r>
            <a:endParaRPr lang="en-US" dirty="0"/>
          </a:p>
        </p:txBody>
      </p:sp>
      <p:sp>
        <p:nvSpPr>
          <p:cNvPr id="3" name="Content Placeholder 2"/>
          <p:cNvSpPr>
            <a:spLocks noGrp="1"/>
          </p:cNvSpPr>
          <p:nvPr>
            <p:ph sz="half" idx="1"/>
          </p:nvPr>
        </p:nvSpPr>
        <p:spPr/>
        <p:txBody>
          <a:bodyPr>
            <a:normAutofit/>
          </a:bodyPr>
          <a:lstStyle/>
          <a:p>
            <a:pPr>
              <a:buFont typeface="Wingdings" charset="2"/>
              <a:buChar char="ü"/>
            </a:pPr>
            <a:r>
              <a:rPr lang="en-US" sz="3000" dirty="0" smtClean="0"/>
              <a:t>Advising &amp; Program Maps</a:t>
            </a:r>
          </a:p>
          <a:p>
            <a:pPr>
              <a:buFont typeface="Wingdings" charset="2"/>
              <a:buChar char="ü"/>
            </a:pPr>
            <a:r>
              <a:rPr lang="en-US" sz="3000" dirty="0" smtClean="0"/>
              <a:t>Discipline-specific math recommendations </a:t>
            </a:r>
            <a:r>
              <a:rPr lang="en-US" sz="2000" dirty="0" smtClean="0"/>
              <a:t>(available at </a:t>
            </a:r>
            <a:r>
              <a:rPr lang="en-US" sz="2000" dirty="0" err="1" smtClean="0"/>
              <a:t>completega.org</a:t>
            </a:r>
            <a:r>
              <a:rPr lang="en-US" sz="2000" dirty="0" smtClean="0"/>
              <a:t>/math-pathways)</a:t>
            </a:r>
            <a:endParaRPr lang="en-US" sz="2000" dirty="0"/>
          </a:p>
        </p:txBody>
      </p:sp>
      <p:sp>
        <p:nvSpPr>
          <p:cNvPr id="4" name="Content Placeholder 3"/>
          <p:cNvSpPr>
            <a:spLocks noGrp="1"/>
          </p:cNvSpPr>
          <p:nvPr>
            <p:ph sz="half" idx="2"/>
          </p:nvPr>
        </p:nvSpPr>
        <p:spPr/>
        <p:txBody>
          <a:bodyPr>
            <a:normAutofit/>
          </a:bodyPr>
          <a:lstStyle/>
          <a:p>
            <a:pPr>
              <a:buFont typeface="Wingdings" charset="2"/>
              <a:buChar char="q"/>
            </a:pPr>
            <a:r>
              <a:rPr lang="en-US" sz="3000" dirty="0" smtClean="0"/>
              <a:t>Assurance of the rigor of non-College Algebra courses</a:t>
            </a:r>
          </a:p>
          <a:p>
            <a:pPr>
              <a:buFont typeface="Wingdings" charset="2"/>
              <a:buChar char="q"/>
            </a:pPr>
            <a:r>
              <a:rPr lang="en-US" sz="3000" dirty="0" smtClean="0"/>
              <a:t>Research on student outcomes in “other” math courses.</a:t>
            </a:r>
            <a:endParaRPr lang="en-US" sz="3000" dirty="0"/>
          </a:p>
        </p:txBody>
      </p:sp>
    </p:spTree>
    <p:extLst>
      <p:ext uri="{BB962C8B-B14F-4D97-AF65-F5344CB8AC3E}">
        <p14:creationId xmlns:p14="http://schemas.microsoft.com/office/powerpoint/2010/main" val="115344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CCG Math Pathways Resources</a:t>
            </a:r>
            <a:endParaRPr lang="en-US" dirty="0"/>
          </a:p>
        </p:txBody>
      </p:sp>
      <p:sp>
        <p:nvSpPr>
          <p:cNvPr id="9" name="TextBox 8"/>
          <p:cNvSpPr txBox="1"/>
          <p:nvPr/>
        </p:nvSpPr>
        <p:spPr>
          <a:xfrm>
            <a:off x="4789714" y="5917474"/>
            <a:ext cx="3137782" cy="369332"/>
          </a:xfrm>
          <a:prstGeom prst="rect">
            <a:avLst/>
          </a:prstGeom>
          <a:noFill/>
        </p:spPr>
        <p:txBody>
          <a:bodyPr wrap="none" rtlCol="0">
            <a:spAutoFit/>
          </a:bodyPr>
          <a:lstStyle/>
          <a:p>
            <a:r>
              <a:rPr lang="en-US" dirty="0" err="1"/>
              <a:t>Completega.org</a:t>
            </a:r>
            <a:r>
              <a:rPr lang="en-US" dirty="0"/>
              <a:t>/math-pathways</a:t>
            </a:r>
          </a:p>
        </p:txBody>
      </p:sp>
      <p:pic>
        <p:nvPicPr>
          <p:cNvPr id="10"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08780" y="2638425"/>
            <a:ext cx="3216702" cy="3101975"/>
          </a:xfrm>
        </p:spPr>
      </p:pic>
      <p:pic>
        <p:nvPicPr>
          <p:cNvPr id="11"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65724" y="2638425"/>
            <a:ext cx="3216702" cy="3101975"/>
          </a:xfrm>
        </p:spPr>
      </p:pic>
    </p:spTree>
    <p:extLst>
      <p:ext uri="{BB962C8B-B14F-4D97-AF65-F5344CB8AC3E}">
        <p14:creationId xmlns:p14="http://schemas.microsoft.com/office/powerpoint/2010/main" val="176298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err="1" smtClean="0"/>
              <a:t>Jonathan.Hull@usg.edu</a:t>
            </a:r>
            <a:endParaRPr lang="en-US" dirty="0"/>
          </a:p>
        </p:txBody>
      </p:sp>
    </p:spTree>
    <p:extLst>
      <p:ext uri="{BB962C8B-B14F-4D97-AF65-F5344CB8AC3E}">
        <p14:creationId xmlns:p14="http://schemas.microsoft.com/office/powerpoint/2010/main" val="931934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College Completion</a:t>
            </a:r>
            <a:endParaRPr lang="en-US" dirty="0"/>
          </a:p>
        </p:txBody>
      </p:sp>
      <p:sp>
        <p:nvSpPr>
          <p:cNvPr id="3" name="Content Placeholder 2"/>
          <p:cNvSpPr>
            <a:spLocks noGrp="1"/>
          </p:cNvSpPr>
          <p:nvPr>
            <p:ph idx="1"/>
          </p:nvPr>
        </p:nvSpPr>
        <p:spPr/>
        <p:txBody>
          <a:bodyPr anchor="ctr">
            <a:normAutofit/>
          </a:bodyPr>
          <a:lstStyle/>
          <a:p>
            <a:pPr marL="0" indent="0">
              <a:buNone/>
            </a:pPr>
            <a:r>
              <a:rPr lang="en-US" sz="3200" dirty="0" smtClean="0"/>
              <a:t>“Mathematics </a:t>
            </a:r>
            <a:r>
              <a:rPr lang="en-US" sz="3200" dirty="0"/>
              <a:t>courses are the most significant barrier to degree completion in both STEM and non-STEM fields</a:t>
            </a:r>
            <a:r>
              <a:rPr lang="en-US" sz="3200" dirty="0" smtClean="0"/>
              <a:t>.” </a:t>
            </a:r>
            <a:endParaRPr lang="en-US" sz="3200" dirty="0"/>
          </a:p>
        </p:txBody>
      </p:sp>
      <p:sp>
        <p:nvSpPr>
          <p:cNvPr id="4" name="TextBox 3"/>
          <p:cNvSpPr txBox="1"/>
          <p:nvPr/>
        </p:nvSpPr>
        <p:spPr>
          <a:xfrm>
            <a:off x="5611906" y="5217460"/>
            <a:ext cx="4598894" cy="738664"/>
          </a:xfrm>
          <a:prstGeom prst="rect">
            <a:avLst/>
          </a:prstGeom>
          <a:noFill/>
        </p:spPr>
        <p:txBody>
          <a:bodyPr wrap="square" rtlCol="0">
            <a:spAutoFit/>
          </a:bodyPr>
          <a:lstStyle/>
          <a:p>
            <a:r>
              <a:rPr lang="en-US" sz="1400" dirty="0"/>
              <a:t>Karen Saxe and Linda </a:t>
            </a:r>
            <a:r>
              <a:rPr lang="en-US" sz="1400" dirty="0" err="1"/>
              <a:t>Braddy</a:t>
            </a:r>
            <a:r>
              <a:rPr lang="en-US" sz="1400" dirty="0"/>
              <a:t>, </a:t>
            </a:r>
            <a:r>
              <a:rPr lang="en-US" sz="1400" i="1" dirty="0"/>
              <a:t>A Common Vision for Undergraduate Mathematical Sciences Programs in 2025</a:t>
            </a:r>
            <a:r>
              <a:rPr lang="en-US" sz="1400" dirty="0"/>
              <a:t>, Mathematical Association of America, 2015.</a:t>
            </a:r>
          </a:p>
        </p:txBody>
      </p:sp>
    </p:spTree>
    <p:extLst>
      <p:ext uri="{BB962C8B-B14F-4D97-AF65-F5344CB8AC3E}">
        <p14:creationId xmlns:p14="http://schemas.microsoft.com/office/powerpoint/2010/main" val="1193557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CCG Looking at Math?</a:t>
            </a:r>
            <a:endParaRPr lang="en-US" dirty="0"/>
          </a:p>
        </p:txBody>
      </p:sp>
      <p:sp>
        <p:nvSpPr>
          <p:cNvPr id="3" name="Content Placeholder 2"/>
          <p:cNvSpPr>
            <a:spLocks noGrp="1"/>
          </p:cNvSpPr>
          <p:nvPr>
            <p:ph sz="half" idx="1"/>
          </p:nvPr>
        </p:nvSpPr>
        <p:spPr/>
        <p:txBody>
          <a:bodyPr>
            <a:normAutofit/>
          </a:bodyPr>
          <a:lstStyle/>
          <a:p>
            <a:pPr marL="0" indent="0">
              <a:buNone/>
            </a:pPr>
            <a:r>
              <a:rPr lang="en-US" sz="4000" dirty="0" smtClean="0"/>
              <a:t>Momentum</a:t>
            </a:r>
          </a:p>
          <a:p>
            <a:pPr marL="0" indent="0">
              <a:buNone/>
            </a:pPr>
            <a:r>
              <a:rPr lang="en-US" sz="4000" dirty="0" smtClean="0"/>
              <a:t>Alignment</a:t>
            </a:r>
          </a:p>
          <a:p>
            <a:pPr marL="0" indent="0">
              <a:buNone/>
            </a:pPr>
            <a:r>
              <a:rPr lang="en-US" sz="4000" dirty="0" smtClean="0"/>
              <a:t>Removing barriers</a:t>
            </a:r>
            <a:endParaRPr lang="en-US" sz="4000" dirty="0"/>
          </a:p>
        </p:txBody>
      </p:sp>
      <p:sp>
        <p:nvSpPr>
          <p:cNvPr id="4" name="Content Placeholder 3"/>
          <p:cNvSpPr>
            <a:spLocks noGrp="1"/>
          </p:cNvSpPr>
          <p:nvPr>
            <p:ph sz="half" idx="2"/>
          </p:nvPr>
        </p:nvSpPr>
        <p:spPr/>
        <p:txBody>
          <a:bodyPr>
            <a:normAutofit/>
          </a:bodyPr>
          <a:lstStyle/>
          <a:p>
            <a:pPr marL="0" indent="0">
              <a:buNone/>
            </a:pPr>
            <a:r>
              <a:rPr lang="en-US" sz="3200" i="1" dirty="0" smtClean="0"/>
              <a:t>p=mv</a:t>
            </a:r>
            <a:endParaRPr lang="en-US" sz="32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622" y="3133121"/>
            <a:ext cx="1751030" cy="10559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259" y="4193672"/>
            <a:ext cx="1702605" cy="980879"/>
          </a:xfrm>
          <a:prstGeom prst="rect">
            <a:avLst/>
          </a:prstGeom>
        </p:spPr>
      </p:pic>
    </p:spTree>
    <p:extLst>
      <p:ext uri="{BB962C8B-B14F-4D97-AF65-F5344CB8AC3E}">
        <p14:creationId xmlns:p14="http://schemas.microsoft.com/office/powerpoint/2010/main" val="349390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Content Placeholder 3"/>
          <p:cNvSpPr>
            <a:spLocks noGrp="1"/>
          </p:cNvSpPr>
          <p:nvPr>
            <p:ph sz="half" idx="2"/>
          </p:nvPr>
        </p:nvSpPr>
        <p:spPr/>
        <p:txBody>
          <a:bodyPr>
            <a:normAutofit/>
          </a:bodyPr>
          <a:lstStyle/>
          <a:p>
            <a:pPr marL="0" indent="0" algn="ctr">
              <a:buNone/>
            </a:pPr>
            <a:r>
              <a:rPr lang="en-US" b="1" dirty="0"/>
              <a:t>2013 USG Mathematics Task Force</a:t>
            </a:r>
          </a:p>
          <a:p>
            <a:pPr marL="0" indent="0" algn="ctr">
              <a:buNone/>
            </a:pPr>
            <a:r>
              <a:rPr lang="en-US" dirty="0"/>
              <a:t>8 recommendations</a:t>
            </a:r>
          </a:p>
          <a:p>
            <a:endParaRPr lang="en-US" dirty="0"/>
          </a:p>
          <a:p>
            <a:pPr lvl="1" indent="0">
              <a:buNone/>
            </a:pPr>
            <a:r>
              <a:rPr lang="en-US" dirty="0"/>
              <a:t>#2: “Align gateway mathematics course sequences with academic programs of study. In particular, College Algebra should not be the default class for non-STEM majors.”</a:t>
            </a:r>
          </a:p>
          <a:p>
            <a:endParaRPr lang="en-US" dirty="0"/>
          </a:p>
        </p:txBody>
      </p:sp>
      <p:pic>
        <p:nvPicPr>
          <p:cNvPr id="6"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5941" y="2638425"/>
            <a:ext cx="2402380" cy="3101975"/>
          </a:xfrm>
        </p:spPr>
      </p:pic>
    </p:spTree>
    <p:extLst>
      <p:ext uri="{BB962C8B-B14F-4D97-AF65-F5344CB8AC3E}">
        <p14:creationId xmlns:p14="http://schemas.microsoft.com/office/powerpoint/2010/main" val="191015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Content Placeholder 3"/>
          <p:cNvSpPr>
            <a:spLocks noGrp="1"/>
          </p:cNvSpPr>
          <p:nvPr>
            <p:ph sz="half" idx="2"/>
          </p:nvPr>
        </p:nvSpPr>
        <p:spPr/>
        <p:txBody>
          <a:bodyPr>
            <a:normAutofit/>
          </a:bodyPr>
          <a:lstStyle/>
          <a:p>
            <a:pPr marL="0" indent="0" algn="ctr">
              <a:buNone/>
            </a:pPr>
            <a:r>
              <a:rPr lang="en-US" b="1" dirty="0"/>
              <a:t>2013 USG Mathematics Task Force</a:t>
            </a:r>
          </a:p>
          <a:p>
            <a:pPr lvl="1" indent="0">
              <a:buNone/>
            </a:pPr>
            <a:r>
              <a:rPr lang="en-US" dirty="0"/>
              <a:t>“Most students in non-STEM majors would be better served by enrolling in Quantitative Reasoning or Introduction to Mathematical Modeling, possibly followed by a statistics course in Area D (Natural Science, Mathematics, and Technology) of the core curriculum.”</a:t>
            </a:r>
          </a:p>
          <a:p>
            <a:endParaRPr lang="en-US" dirty="0"/>
          </a:p>
        </p:txBody>
      </p:sp>
      <p:pic>
        <p:nvPicPr>
          <p:cNvPr id="7"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5941" y="2638425"/>
            <a:ext cx="2402380" cy="3101975"/>
          </a:xfrm>
        </p:spPr>
      </p:pic>
    </p:spTree>
    <p:extLst>
      <p:ext uri="{BB962C8B-B14F-4D97-AF65-F5344CB8AC3E}">
        <p14:creationId xmlns:p14="http://schemas.microsoft.com/office/powerpoint/2010/main" val="154819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Algebra Pathway</a:t>
            </a:r>
            <a:endParaRPr lang="en-US" dirty="0"/>
          </a:p>
        </p:txBody>
      </p:sp>
      <p:sp>
        <p:nvSpPr>
          <p:cNvPr id="3" name="Content Placeholder 2"/>
          <p:cNvSpPr>
            <a:spLocks noGrp="1"/>
          </p:cNvSpPr>
          <p:nvPr>
            <p:ph idx="1"/>
          </p:nvPr>
        </p:nvSpPr>
        <p:spPr>
          <a:xfrm>
            <a:off x="1981200" y="2449285"/>
            <a:ext cx="8229600" cy="1617105"/>
          </a:xfrm>
        </p:spPr>
        <p:txBody>
          <a:bodyPr>
            <a:normAutofit/>
          </a:bodyPr>
          <a:lstStyle/>
          <a:p>
            <a:pPr marL="0" indent="0">
              <a:buNone/>
            </a:pPr>
            <a:r>
              <a:rPr lang="en-US" dirty="0" smtClean="0"/>
              <a:t>According to the Mathematical Association of America, the principle purpose of college algebra is to prepare students for pre-calculus and calculus. </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974558320"/>
              </p:ext>
            </p:extLst>
          </p:nvPr>
        </p:nvGraphicFramePr>
        <p:xfrm>
          <a:off x="1981200" y="3829723"/>
          <a:ext cx="8229600" cy="2179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656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Math Gateways</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54912" y="2465614"/>
            <a:ext cx="1830493" cy="2386921"/>
          </a:xfrm>
        </p:spPr>
      </p:pic>
      <p:sp>
        <p:nvSpPr>
          <p:cNvPr id="8" name="Content Placeholder 7"/>
          <p:cNvSpPr>
            <a:spLocks noGrp="1"/>
          </p:cNvSpPr>
          <p:nvPr>
            <p:ph sz="half" idx="2"/>
          </p:nvPr>
        </p:nvSpPr>
        <p:spPr/>
        <p:txBody>
          <a:bodyPr/>
          <a:lstStyle/>
          <a:p>
            <a:pPr marL="514350" indent="-514350">
              <a:buFont typeface="+mj-lt"/>
              <a:buAutoNum type="arabicPeriod"/>
            </a:pPr>
            <a:r>
              <a:rPr lang="en-US" b="1" dirty="0"/>
              <a:t>MATH </a:t>
            </a:r>
            <a:r>
              <a:rPr lang="en-US" b="1" dirty="0" smtClean="0"/>
              <a:t>1001 </a:t>
            </a:r>
            <a:r>
              <a:rPr lang="en-US" dirty="0"/>
              <a:t>Introduction to Quantitative Reasoning	</a:t>
            </a:r>
          </a:p>
          <a:p>
            <a:pPr marL="514350" indent="-514350">
              <a:buFont typeface="+mj-lt"/>
              <a:buAutoNum type="arabicPeriod"/>
            </a:pPr>
            <a:r>
              <a:rPr lang="en-US" b="1" dirty="0" smtClean="0"/>
              <a:t>MATH 1101</a:t>
            </a:r>
            <a:r>
              <a:rPr lang="en-US" dirty="0" smtClean="0"/>
              <a:t> Introduction to Math Modeling</a:t>
            </a:r>
          </a:p>
          <a:p>
            <a:pPr marL="514350" indent="-514350">
              <a:buFont typeface="+mj-lt"/>
              <a:buAutoNum type="arabicPeriod"/>
            </a:pPr>
            <a:r>
              <a:rPr lang="en-US" b="1" dirty="0" smtClean="0"/>
              <a:t>MATH 1111 </a:t>
            </a:r>
            <a:r>
              <a:rPr lang="en-US" dirty="0" smtClean="0"/>
              <a:t/>
            </a:r>
            <a:br>
              <a:rPr lang="en-US" dirty="0" smtClean="0"/>
            </a:br>
            <a:r>
              <a:rPr lang="en-US" dirty="0" smtClean="0"/>
              <a:t>College </a:t>
            </a:r>
            <a:r>
              <a:rPr lang="en-US" dirty="0"/>
              <a:t>Algebra</a:t>
            </a:r>
          </a:p>
          <a:p>
            <a:endParaRPr lang="en-US" dirty="0"/>
          </a:p>
        </p:txBody>
      </p:sp>
    </p:spTree>
    <p:extLst>
      <p:ext uri="{BB962C8B-B14F-4D97-AF65-F5344CB8AC3E}">
        <p14:creationId xmlns:p14="http://schemas.microsoft.com/office/powerpoint/2010/main" val="192090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USG’s Four Math Pathways</a:t>
            </a:r>
            <a:endParaRPr lang="en-US" dirty="0"/>
          </a:p>
        </p:txBody>
      </p:sp>
      <p:sp>
        <p:nvSpPr>
          <p:cNvPr id="3" name="Content Placeholder 2"/>
          <p:cNvSpPr>
            <a:spLocks noGrp="1"/>
          </p:cNvSpPr>
          <p:nvPr>
            <p:ph idx="1"/>
          </p:nvPr>
        </p:nvSpPr>
        <p:spPr>
          <a:xfrm>
            <a:off x="1981200" y="2259095"/>
            <a:ext cx="8229600" cy="835388"/>
          </a:xfrm>
        </p:spPr>
        <p:txBody>
          <a:bodyPr>
            <a:normAutofit/>
          </a:bodyPr>
          <a:lstStyle/>
          <a:p>
            <a:pPr marL="0" indent="0">
              <a:buNone/>
            </a:pPr>
            <a:r>
              <a:rPr lang="en-US" dirty="0" smtClean="0"/>
              <a:t>For many disciplines, quantitative reasoning or math modeling, perhaps with further study in statistics is the best fit. </a:t>
            </a: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75366166"/>
              </p:ext>
            </p:extLst>
          </p:nvPr>
        </p:nvGraphicFramePr>
        <p:xfrm>
          <a:off x="2315223" y="3119424"/>
          <a:ext cx="7970871" cy="3043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158356" y="3094483"/>
            <a:ext cx="430887" cy="1490417"/>
          </a:xfrm>
          <a:prstGeom prst="rect">
            <a:avLst/>
          </a:prstGeom>
          <a:solidFill>
            <a:schemeClr val="tx2"/>
          </a:solidFill>
        </p:spPr>
        <p:txBody>
          <a:bodyPr vert="vert270" wrap="square" rtlCol="0">
            <a:spAutoFit/>
          </a:bodyPr>
          <a:lstStyle/>
          <a:p>
            <a:pPr algn="ctr"/>
            <a:r>
              <a:rPr lang="en-US" sz="1600" b="1" dirty="0">
                <a:solidFill>
                  <a:schemeClr val="bg1"/>
                </a:solidFill>
              </a:rPr>
              <a:t>STEM </a:t>
            </a:r>
          </a:p>
        </p:txBody>
      </p:sp>
      <p:sp>
        <p:nvSpPr>
          <p:cNvPr id="8" name="TextBox 7"/>
          <p:cNvSpPr txBox="1"/>
          <p:nvPr/>
        </p:nvSpPr>
        <p:spPr>
          <a:xfrm>
            <a:off x="2158357" y="4690583"/>
            <a:ext cx="430887" cy="1472530"/>
          </a:xfrm>
          <a:prstGeom prst="rect">
            <a:avLst/>
          </a:prstGeom>
          <a:solidFill>
            <a:schemeClr val="tx2"/>
          </a:solidFill>
        </p:spPr>
        <p:txBody>
          <a:bodyPr vert="vert270" wrap="square" rtlCol="0">
            <a:spAutoFit/>
          </a:bodyPr>
          <a:lstStyle/>
          <a:p>
            <a:pPr algn="ctr"/>
            <a:r>
              <a:rPr lang="en-US" sz="1600" b="1" dirty="0">
                <a:solidFill>
                  <a:schemeClr val="bg1"/>
                </a:solidFill>
              </a:rPr>
              <a:t>Non-STEM </a:t>
            </a:r>
          </a:p>
        </p:txBody>
      </p:sp>
    </p:spTree>
    <p:extLst>
      <p:ext uri="{BB962C8B-B14F-4D97-AF65-F5344CB8AC3E}">
        <p14:creationId xmlns:p14="http://schemas.microsoft.com/office/powerpoint/2010/main" val="1067832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70</TotalTime>
  <Words>1379</Words>
  <Application>Microsoft Macintosh PowerPoint</Application>
  <PresentationFormat>Widescreen</PresentationFormat>
  <Paragraphs>137</Paragraphs>
  <Slides>22</Slides>
  <Notes>22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 Math</vt:lpstr>
      <vt:lpstr>Gill Sans MT</vt:lpstr>
      <vt:lpstr>Wingdings</vt:lpstr>
      <vt:lpstr>Parcel</vt:lpstr>
      <vt:lpstr>CCG &amp; Math Pathways</vt:lpstr>
      <vt:lpstr>Complete College Georgia</vt:lpstr>
      <vt:lpstr>Math and College Completion</vt:lpstr>
      <vt:lpstr>Why is CCG Looking at Math?</vt:lpstr>
      <vt:lpstr>Background</vt:lpstr>
      <vt:lpstr>Background</vt:lpstr>
      <vt:lpstr>The Algebra Pathway</vt:lpstr>
      <vt:lpstr>Three Math Gateways</vt:lpstr>
      <vt:lpstr>USG’s Four Math Pathways</vt:lpstr>
      <vt:lpstr>Guided Pathways</vt:lpstr>
      <vt:lpstr>STEM Degrees in the USG</vt:lpstr>
      <vt:lpstr>Gateway Math by STEM Status</vt:lpstr>
      <vt:lpstr>A wrinkle </vt:lpstr>
      <vt:lpstr>Math Course Enrollment</vt:lpstr>
      <vt:lpstr>College Algebra = Default Math</vt:lpstr>
      <vt:lpstr>To sum up</vt:lpstr>
      <vt:lpstr>Why is this the case?</vt:lpstr>
      <vt:lpstr>Why is this the case?</vt:lpstr>
      <vt:lpstr>This is a challenge.</vt:lpstr>
      <vt:lpstr>Multi-pronged solution</vt:lpstr>
      <vt:lpstr>CCG Math Pathways Resources</vt:lpstr>
      <vt:lpstr>Thank you</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CCG and Math Pathways</dc:title>
  <dc:creator>Jonathan Watts Hull</dc:creator>
  <cp:lastModifiedBy>Jonathan Watts Hull</cp:lastModifiedBy>
  <cp:revision>8</cp:revision>
  <cp:lastPrinted>2017-05-17T19:44:02Z</cp:lastPrinted>
  <dcterms:created xsi:type="dcterms:W3CDTF">2017-05-17T18:42:17Z</dcterms:created>
  <dcterms:modified xsi:type="dcterms:W3CDTF">2017-05-18T01:18:44Z</dcterms:modified>
</cp:coreProperties>
</file>